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4" r:id="rId2"/>
    <p:sldId id="257" r:id="rId3"/>
    <p:sldId id="265" r:id="rId4"/>
    <p:sldId id="266" r:id="rId5"/>
    <p:sldId id="267" r:id="rId6"/>
    <p:sldId id="268" r:id="rId7"/>
    <p:sldId id="258" r:id="rId8"/>
    <p:sldId id="269" r:id="rId9"/>
    <p:sldId id="270" r:id="rId10"/>
    <p:sldId id="259" r:id="rId11"/>
    <p:sldId id="274" r:id="rId12"/>
    <p:sldId id="272" r:id="rId13"/>
    <p:sldId id="263" r:id="rId14"/>
    <p:sldId id="271" r:id="rId15"/>
    <p:sldId id="273" r:id="rId16"/>
    <p:sldId id="261" r:id="rId17"/>
    <p:sldId id="262" r:id="rId18"/>
    <p:sldId id="260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2ecadba17e627ac/Documents/Workbook1%20Gender%20Vs%20Spend%20on%20CP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2ecadba17e627ac/Documents/Survey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2ecadba17e627ac/Documents/Survey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where trained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hade val="51000"/>
                    <a:satMod val="130000"/>
                  </a:schemeClr>
                </a:gs>
                <a:gs pos="80000">
                  <a:schemeClr val="dk1">
                    <a:tint val="88500"/>
                    <a:shade val="93000"/>
                    <a:satMod val="130000"/>
                  </a:schemeClr>
                </a:gs>
                <a:gs pos="100000">
                  <a:schemeClr val="dk1">
                    <a:tint val="885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U.K.</c:v>
                </c:pt>
                <c:pt idx="1">
                  <c:v>N.Z.</c:v>
                </c:pt>
                <c:pt idx="2">
                  <c:v>Australia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143</c:v>
                </c:pt>
                <c:pt idx="1">
                  <c:v>96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A-5342-AC48-9F8806DCB0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hade val="51000"/>
                    <a:satMod val="130000"/>
                  </a:schemeClr>
                </a:gs>
                <a:gs pos="80000">
                  <a:schemeClr val="dk1">
                    <a:tint val="55000"/>
                    <a:shade val="93000"/>
                    <a:satMod val="130000"/>
                  </a:schemeClr>
                </a:gs>
                <a:gs pos="100000">
                  <a:schemeClr val="dk1">
                    <a:tint val="5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U.K.</c:v>
                </c:pt>
                <c:pt idx="1">
                  <c:v>N.Z.</c:v>
                </c:pt>
                <c:pt idx="2">
                  <c:v>Australia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31A-5342-AC48-9F8806DCB0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5000"/>
                    <a:shade val="51000"/>
                    <a:satMod val="130000"/>
                  </a:schemeClr>
                </a:gs>
                <a:gs pos="80000">
                  <a:schemeClr val="dk1">
                    <a:tint val="75000"/>
                    <a:shade val="93000"/>
                    <a:satMod val="130000"/>
                  </a:schemeClr>
                </a:gs>
                <a:gs pos="100000">
                  <a:schemeClr val="dk1">
                    <a:tint val="7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U.K.</c:v>
                </c:pt>
                <c:pt idx="1">
                  <c:v>N.Z.</c:v>
                </c:pt>
                <c:pt idx="2">
                  <c:v>Australia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31A-5342-AC48-9F8806DCB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078208"/>
        <c:axId val="319078768"/>
        <c:axId val="0"/>
      </c:bar3DChart>
      <c:catAx>
        <c:axId val="31907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GB" sz="1800">
                    <a:latin typeface="+mn-lt"/>
                    <a:cs typeface="Times New Roman" panose="02020603050405020304" pitchFamily="18" charset="0"/>
                  </a:rPr>
                  <a:t>Country where trained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9078768"/>
        <c:crosses val="autoZero"/>
        <c:auto val="1"/>
        <c:lblAlgn val="ctr"/>
        <c:lblOffset val="100"/>
        <c:noMultiLvlLbl val="0"/>
      </c:catAx>
      <c:valAx>
        <c:axId val="31907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GB" sz="1800">
                    <a:latin typeface="+mn-lt"/>
                    <a:cs typeface="Times New Roman" panose="02020603050405020304" pitchFamily="18" charset="0"/>
                  </a:rPr>
                  <a:t>Count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907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'[Workbook1 Gender Vs Spend on CPD.xlsx]Sheet8'!$B$1</c:f>
              <c:strCache>
                <c:ptCount val="1"/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'[Workbook1 Gender Vs Spend on CPD.xlsx]Sheet8'!$A$2:$A$17</c:f>
              <c:strCache>
                <c:ptCount val="16"/>
                <c:pt idx="0">
                  <c:v>Northland</c:v>
                </c:pt>
                <c:pt idx="1">
                  <c:v>Auckland</c:v>
                </c:pt>
                <c:pt idx="2">
                  <c:v>Waikato</c:v>
                </c:pt>
                <c:pt idx="3">
                  <c:v>Bayof Plenty</c:v>
                </c:pt>
                <c:pt idx="4">
                  <c:v>Gisborne</c:v>
                </c:pt>
                <c:pt idx="5">
                  <c:v>Hawkes Bay</c:v>
                </c:pt>
                <c:pt idx="6">
                  <c:v>Taranaki</c:v>
                </c:pt>
                <c:pt idx="7">
                  <c:v>Manawatu-Whanganui</c:v>
                </c:pt>
                <c:pt idx="8">
                  <c:v>Wellington</c:v>
                </c:pt>
                <c:pt idx="9">
                  <c:v>Tasman</c:v>
                </c:pt>
                <c:pt idx="10">
                  <c:v>Nelson</c:v>
                </c:pt>
                <c:pt idx="11">
                  <c:v>Marlborough</c:v>
                </c:pt>
                <c:pt idx="12">
                  <c:v>West Coast</c:v>
                </c:pt>
                <c:pt idx="13">
                  <c:v>Canterbury</c:v>
                </c:pt>
                <c:pt idx="14">
                  <c:v>Otago</c:v>
                </c:pt>
                <c:pt idx="15">
                  <c:v>Southland</c:v>
                </c:pt>
              </c:strCache>
            </c:strRef>
          </c:cat>
          <c:val>
            <c:numRef>
              <c:f>'[Workbook1 Gender Vs Spend on CPD.xlsx]Sheet8'!$B$2:$B$17</c:f>
              <c:numCache>
                <c:formatCode>General</c:formatCode>
                <c:ptCount val="16"/>
                <c:pt idx="0">
                  <c:v>20</c:v>
                </c:pt>
                <c:pt idx="1">
                  <c:v>82</c:v>
                </c:pt>
                <c:pt idx="2">
                  <c:v>16</c:v>
                </c:pt>
                <c:pt idx="3">
                  <c:v>18</c:v>
                </c:pt>
                <c:pt idx="4">
                  <c:v>1</c:v>
                </c:pt>
                <c:pt idx="5">
                  <c:v>12</c:v>
                </c:pt>
                <c:pt idx="6">
                  <c:v>3</c:v>
                </c:pt>
                <c:pt idx="7">
                  <c:v>14</c:v>
                </c:pt>
                <c:pt idx="8">
                  <c:v>27</c:v>
                </c:pt>
                <c:pt idx="9">
                  <c:v>4</c:v>
                </c:pt>
                <c:pt idx="10">
                  <c:v>11</c:v>
                </c:pt>
                <c:pt idx="11">
                  <c:v>7</c:v>
                </c:pt>
                <c:pt idx="12">
                  <c:v>0</c:v>
                </c:pt>
                <c:pt idx="13">
                  <c:v>29</c:v>
                </c:pt>
                <c:pt idx="14">
                  <c:v>15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C-C944-A151-2C349DBE0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324384"/>
        <c:axId val="246324944"/>
        <c:axId val="0"/>
      </c:bar3DChart>
      <c:catAx>
        <c:axId val="246324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Geographical region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324944"/>
        <c:crosses val="autoZero"/>
        <c:auto val="1"/>
        <c:lblAlgn val="ctr"/>
        <c:lblOffset val="100"/>
        <c:noMultiLvlLbl val="0"/>
      </c:catAx>
      <c:valAx>
        <c:axId val="24632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Count</a:t>
                </a:r>
              </a:p>
            </c:rich>
          </c:tx>
          <c:layout>
            <c:manualLayout>
              <c:xMode val="edge"/>
              <c:yMode val="edge"/>
              <c:x val="1.4652870180491852E-2"/>
              <c:y val="0.220213459860684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32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'[Survey 2017.xlsx]Sheet13'!$A$15</c:f>
              <c:strCache>
                <c:ptCount val="1"/>
                <c:pt idx="0">
                  <c:v>Somewhat/strongly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'[Survey 2017.xlsx]Sheet13'!$B$14:$F$14</c:f>
              <c:strCache>
                <c:ptCount val="5"/>
                <c:pt idx="0">
                  <c:v>CPD has helped me develop my business</c:v>
                </c:pt>
                <c:pt idx="1">
                  <c:v>CPD helps improve my communication skills</c:v>
                </c:pt>
                <c:pt idx="2">
                  <c:v>Acquisition of KSA's is a factor in my choice of CPD</c:v>
                </c:pt>
                <c:pt idx="3">
                  <c:v>CPD helps improve my theoretical understanding of a particular area</c:v>
                </c:pt>
                <c:pt idx="4">
                  <c:v>CPD helps improve my practical clinical skills</c:v>
                </c:pt>
              </c:strCache>
            </c:strRef>
          </c:cat>
          <c:val>
            <c:numRef>
              <c:f>'[Survey 2017.xlsx]Sheet13'!$B$15:$F$15</c:f>
              <c:numCache>
                <c:formatCode>General</c:formatCode>
                <c:ptCount val="5"/>
                <c:pt idx="0">
                  <c:v>42</c:v>
                </c:pt>
                <c:pt idx="1">
                  <c:v>55</c:v>
                </c:pt>
                <c:pt idx="2">
                  <c:v>83</c:v>
                </c:pt>
                <c:pt idx="3">
                  <c:v>96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7-EB43-87C6-6CADCB8C4ACB}"/>
            </c:ext>
          </c:extLst>
        </c:ser>
        <c:ser>
          <c:idx val="1"/>
          <c:order val="1"/>
          <c:tx>
            <c:strRef>
              <c:f>'[Survey 2017.xlsx]Sheet13'!$A$16</c:f>
              <c:strCache>
                <c:ptCount val="1"/>
                <c:pt idx="0">
                  <c:v>Neither agree 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'[Survey 2017.xlsx]Sheet13'!$B$14:$F$14</c:f>
              <c:strCache>
                <c:ptCount val="5"/>
                <c:pt idx="0">
                  <c:v>CPD has helped me develop my business</c:v>
                </c:pt>
                <c:pt idx="1">
                  <c:v>CPD helps improve my communication skills</c:v>
                </c:pt>
                <c:pt idx="2">
                  <c:v>Acquisition of KSA's is a factor in my choice of CPD</c:v>
                </c:pt>
                <c:pt idx="3">
                  <c:v>CPD helps improve my theoretical understanding of a particular area</c:v>
                </c:pt>
                <c:pt idx="4">
                  <c:v>CPD helps improve my practical clinical skills</c:v>
                </c:pt>
              </c:strCache>
            </c:strRef>
          </c:cat>
          <c:val>
            <c:numRef>
              <c:f>'[Survey 2017.xlsx]Sheet13'!$B$16:$F$16</c:f>
              <c:numCache>
                <c:formatCode>General</c:formatCode>
                <c:ptCount val="5"/>
                <c:pt idx="0">
                  <c:v>35</c:v>
                </c:pt>
                <c:pt idx="1">
                  <c:v>35</c:v>
                </c:pt>
                <c:pt idx="2">
                  <c:v>14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7-EB43-87C6-6CADCB8C4ACB}"/>
            </c:ext>
          </c:extLst>
        </c:ser>
        <c:ser>
          <c:idx val="2"/>
          <c:order val="2"/>
          <c:tx>
            <c:strRef>
              <c:f>'[Survey 2017.xlsx]Sheet13'!$A$17</c:f>
              <c:strCache>
                <c:ptCount val="1"/>
                <c:pt idx="0">
                  <c:v>Somewhat/strongly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'[Survey 2017.xlsx]Sheet13'!$B$14:$F$14</c:f>
              <c:strCache>
                <c:ptCount val="5"/>
                <c:pt idx="0">
                  <c:v>CPD has helped me develop my business</c:v>
                </c:pt>
                <c:pt idx="1">
                  <c:v>CPD helps improve my communication skills</c:v>
                </c:pt>
                <c:pt idx="2">
                  <c:v>Acquisition of KSA's is a factor in my choice of CPD</c:v>
                </c:pt>
                <c:pt idx="3">
                  <c:v>CPD helps improve my theoretical understanding of a particular area</c:v>
                </c:pt>
                <c:pt idx="4">
                  <c:v>CPD helps improve my practical clinical skills</c:v>
                </c:pt>
              </c:strCache>
            </c:strRef>
          </c:cat>
          <c:val>
            <c:numRef>
              <c:f>'[Survey 2017.xlsx]Sheet13'!$B$17:$F$17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A7-EB43-87C6-6CADCB8C4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8955600"/>
        <c:axId val="308956160"/>
      </c:barChart>
      <c:catAx>
        <c:axId val="3089556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r>
                  <a:rPr lang="en-GB" sz="1400"/>
                  <a:t>Perceived effect of CPD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en-US"/>
          </a:p>
        </c:txPr>
        <c:crossAx val="308956160"/>
        <c:crosses val="autoZero"/>
        <c:auto val="1"/>
        <c:lblAlgn val="ctr"/>
        <c:lblOffset val="100"/>
        <c:noMultiLvlLbl val="0"/>
      </c:catAx>
      <c:valAx>
        <c:axId val="30895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en-US"/>
          </a:p>
        </c:txPr>
        <c:crossAx val="30895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Times New Roman" charset="0"/>
          <a:ea typeface="Times New Roman" charset="0"/>
          <a:cs typeface="Times New Roman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'[Survey 2017.xlsx]Sheet5'!$B$1</c:f>
              <c:strCache>
                <c:ptCount val="1"/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630-A342-B0D7-33B4583340C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630-A342-B0D7-33B4583340C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630-A342-B0D7-33B4583340C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630-A342-B0D7-33B4583340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2017.xlsx]Sheet5'!$A$2:$A$5</c:f>
              <c:strCache>
                <c:ptCount val="4"/>
                <c:pt idx="0">
                  <c:v>None</c:v>
                </c:pt>
                <c:pt idx="1">
                  <c:v>1 to 3</c:v>
                </c:pt>
                <c:pt idx="2">
                  <c:v>4 to 6</c:v>
                </c:pt>
                <c:pt idx="3">
                  <c:v>7 or more</c:v>
                </c:pt>
              </c:strCache>
            </c:strRef>
          </c:cat>
          <c:val>
            <c:numRef>
              <c:f>'[Survey 2017.xlsx]Sheet5'!$B$2:$B$5</c:f>
              <c:numCache>
                <c:formatCode>General</c:formatCode>
                <c:ptCount val="4"/>
                <c:pt idx="0">
                  <c:v>111</c:v>
                </c:pt>
                <c:pt idx="1">
                  <c:v>101</c:v>
                </c:pt>
                <c:pt idx="2">
                  <c:v>40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30-A342-B0D7-33B4583340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7790960"/>
        <c:axId val="187791520"/>
      </c:barChart>
      <c:catAx>
        <c:axId val="187790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/>
                  <a:t>Number of peer group meetings attended in the previous two years</a:t>
                </a:r>
              </a:p>
              <a:p>
                <a:pPr>
                  <a:defRPr sz="1200"/>
                </a:pPr>
                <a:endParaRPr lang="en-GB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91520"/>
        <c:crosses val="autoZero"/>
        <c:auto val="1"/>
        <c:lblAlgn val="ctr"/>
        <c:lblOffset val="100"/>
        <c:noMultiLvlLbl val="0"/>
      </c:catAx>
      <c:valAx>
        <c:axId val="1877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Count</a:t>
                </a:r>
              </a:p>
            </c:rich>
          </c:tx>
          <c:layout>
            <c:manualLayout>
              <c:xMode val="edge"/>
              <c:yMode val="edge"/>
              <c:x val="1.79881977058854E-2"/>
              <c:y val="0.385311391272552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9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Most Preferred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Sheet2!$B$2:$H$3</c:f>
              <c:strCache>
                <c:ptCount val="7"/>
                <c:pt idx="0">
                  <c:v>Blogging</c:v>
                </c:pt>
                <c:pt idx="1">
                  <c:v>Other</c:v>
                </c:pt>
                <c:pt idx="2">
                  <c:v>Formal Tertiary Study</c:v>
                </c:pt>
                <c:pt idx="3">
                  <c:v>Reading</c:v>
                </c:pt>
                <c:pt idx="4">
                  <c:v>Informal Peer Contact</c:v>
                </c:pt>
                <c:pt idx="5">
                  <c:v>Peer Group meetings</c:v>
                </c:pt>
                <c:pt idx="6">
                  <c:v>Conference Attendance</c:v>
                </c:pt>
              </c:strCache>
            </c:strRef>
          </c:cat>
          <c:val>
            <c:numRef>
              <c:f>Sheet2!$B$4:$H$4</c:f>
              <c:numCache>
                <c:formatCode>General</c:formatCode>
                <c:ptCount val="7"/>
                <c:pt idx="0">
                  <c:v>1</c:v>
                </c:pt>
                <c:pt idx="1">
                  <c:v>36</c:v>
                </c:pt>
                <c:pt idx="2">
                  <c:v>52</c:v>
                </c:pt>
                <c:pt idx="3">
                  <c:v>57</c:v>
                </c:pt>
                <c:pt idx="4">
                  <c:v>84</c:v>
                </c:pt>
                <c:pt idx="5">
                  <c:v>97</c:v>
                </c:pt>
                <c:pt idx="6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B-0E45-9E9B-A9577FAD4EB8}"/>
            </c:ext>
          </c:extLst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Somewhat Preferred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Sheet2!$B$2:$H$3</c:f>
              <c:strCache>
                <c:ptCount val="7"/>
                <c:pt idx="0">
                  <c:v>Blogging</c:v>
                </c:pt>
                <c:pt idx="1">
                  <c:v>Other</c:v>
                </c:pt>
                <c:pt idx="2">
                  <c:v>Formal Tertiary Study</c:v>
                </c:pt>
                <c:pt idx="3">
                  <c:v>Reading</c:v>
                </c:pt>
                <c:pt idx="4">
                  <c:v>Informal Peer Contact</c:v>
                </c:pt>
                <c:pt idx="5">
                  <c:v>Peer Group meetings</c:v>
                </c:pt>
                <c:pt idx="6">
                  <c:v>Conference Attendance</c:v>
                </c:pt>
              </c:strCache>
            </c:strRef>
          </c:cat>
          <c:val>
            <c:numRef>
              <c:f>Sheet2!$B$5:$H$5</c:f>
              <c:numCache>
                <c:formatCode>General</c:formatCode>
                <c:ptCount val="7"/>
                <c:pt idx="0">
                  <c:v>17</c:v>
                </c:pt>
                <c:pt idx="1">
                  <c:v>11</c:v>
                </c:pt>
                <c:pt idx="2">
                  <c:v>68</c:v>
                </c:pt>
                <c:pt idx="3">
                  <c:v>130</c:v>
                </c:pt>
                <c:pt idx="4">
                  <c:v>124</c:v>
                </c:pt>
                <c:pt idx="5">
                  <c:v>118</c:v>
                </c:pt>
                <c:pt idx="6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B-0E45-9E9B-A9577FAD4EB8}"/>
            </c:ext>
          </c:extLst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Least Preferred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Sheet2!$B$2:$H$3</c:f>
              <c:strCache>
                <c:ptCount val="7"/>
                <c:pt idx="0">
                  <c:v>Blogging</c:v>
                </c:pt>
                <c:pt idx="1">
                  <c:v>Other</c:v>
                </c:pt>
                <c:pt idx="2">
                  <c:v>Formal Tertiary Study</c:v>
                </c:pt>
                <c:pt idx="3">
                  <c:v>Reading</c:v>
                </c:pt>
                <c:pt idx="4">
                  <c:v>Informal Peer Contact</c:v>
                </c:pt>
                <c:pt idx="5">
                  <c:v>Peer Group meetings</c:v>
                </c:pt>
                <c:pt idx="6">
                  <c:v>Conference Attendance</c:v>
                </c:pt>
              </c:strCache>
            </c:strRef>
          </c:cat>
          <c:val>
            <c:numRef>
              <c:f>Sheet2!$B$6:$H$6</c:f>
              <c:numCache>
                <c:formatCode>General</c:formatCode>
                <c:ptCount val="7"/>
                <c:pt idx="0">
                  <c:v>240</c:v>
                </c:pt>
                <c:pt idx="1">
                  <c:v>213</c:v>
                </c:pt>
                <c:pt idx="2">
                  <c:v>140</c:v>
                </c:pt>
                <c:pt idx="3">
                  <c:v>73</c:v>
                </c:pt>
                <c:pt idx="4">
                  <c:v>52</c:v>
                </c:pt>
                <c:pt idx="5">
                  <c:v>45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3B-0E45-9E9B-A9577FAD4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5190912"/>
        <c:axId val="373538432"/>
      </c:barChart>
      <c:catAx>
        <c:axId val="255190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Times New Roman" charset="0"/>
                    <a:cs typeface="Times New Roman" charset="0"/>
                  </a:defRPr>
                </a:pPr>
                <a:r>
                  <a:rPr lang="en-US" sz="900">
                    <a:latin typeface="+mn-lt"/>
                  </a:rPr>
                  <a:t>CPD Activity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Times New Roman" charset="0"/>
                  <a:cs typeface="Times New Roman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imes New Roman" charset="0"/>
                <a:cs typeface="Times New Roman" charset="0"/>
              </a:defRPr>
            </a:pPr>
            <a:endParaRPr lang="en-US"/>
          </a:p>
        </c:txPr>
        <c:crossAx val="373538432"/>
        <c:crosses val="autoZero"/>
        <c:auto val="1"/>
        <c:lblAlgn val="ctr"/>
        <c:lblOffset val="100"/>
        <c:noMultiLvlLbl val="0"/>
      </c:catAx>
      <c:valAx>
        <c:axId val="373538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imes New Roman" charset="0"/>
                <a:cs typeface="Times New Roman" charset="0"/>
              </a:defRPr>
            </a:pPr>
            <a:endParaRPr lang="en-US"/>
          </a:p>
        </c:txPr>
        <c:crossAx val="25519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imes New Roman" charset="0"/>
              <a:cs typeface="Times New Roman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charset="0"/>
          <a:ea typeface="Times New Roman" charset="0"/>
          <a:cs typeface="Times New Roman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49336541265675"/>
          <c:y val="4.3650793650793648E-2"/>
          <c:w val="0.86104367162438034"/>
          <c:h val="0.804681914760654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Osteopathic conference</c:v>
                </c:pt>
                <c:pt idx="1">
                  <c:v>Musculoskeletal conference</c:v>
                </c:pt>
                <c:pt idx="2">
                  <c:v>Pain related conference</c:v>
                </c:pt>
                <c:pt idx="3">
                  <c:v>Other health related conference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239</c:v>
                </c:pt>
                <c:pt idx="1">
                  <c:v>79</c:v>
                </c:pt>
                <c:pt idx="2">
                  <c:v>37</c:v>
                </c:pt>
                <c:pt idx="3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E-0A4C-8F6F-2F3FED9ACE8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Osteopathic conference</c:v>
                </c:pt>
                <c:pt idx="1">
                  <c:v>Musculoskeletal conference</c:v>
                </c:pt>
                <c:pt idx="2">
                  <c:v>Pain related conference</c:v>
                </c:pt>
                <c:pt idx="3">
                  <c:v>Other health related conference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73E-0A4C-8F6F-2F3FED9ACE8C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Osteopathic conference</c:v>
                </c:pt>
                <c:pt idx="1">
                  <c:v>Musculoskeletal conference</c:v>
                </c:pt>
                <c:pt idx="2">
                  <c:v>Pain related conference</c:v>
                </c:pt>
                <c:pt idx="3">
                  <c:v>Other health related conference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73E-0A4C-8F6F-2F3FED9ACE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3541792"/>
        <c:axId val="187788720"/>
      </c:barChart>
      <c:catAx>
        <c:axId val="37354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88720"/>
        <c:crosses val="autoZero"/>
        <c:auto val="0"/>
        <c:lblAlgn val="ctr"/>
        <c:lblOffset val="100"/>
        <c:noMultiLvlLbl val="0"/>
      </c:catAx>
      <c:valAx>
        <c:axId val="18778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54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5.svg"/><Relationship Id="rId1" Type="http://schemas.openxmlformats.org/officeDocument/2006/relationships/image" Target="../media/image14.png"/><Relationship Id="rId6" Type="http://schemas.openxmlformats.org/officeDocument/2006/relationships/image" Target="../media/image9.svg"/><Relationship Id="rId5" Type="http://schemas.openxmlformats.org/officeDocument/2006/relationships/image" Target="../media/image1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28.svg"/><Relationship Id="rId1" Type="http://schemas.openxmlformats.org/officeDocument/2006/relationships/image" Target="../media/image37.png"/><Relationship Id="rId6" Type="http://schemas.openxmlformats.org/officeDocument/2006/relationships/image" Target="../media/image32.svg"/><Relationship Id="rId5" Type="http://schemas.openxmlformats.org/officeDocument/2006/relationships/image" Target="../media/image39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4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32452-9A19-4506-AC97-8E8BF969B99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868DE8-9E1A-41EA-863D-96B973B0022B}">
      <dgm:prSet/>
      <dgm:spPr/>
      <dgm:t>
        <a:bodyPr/>
        <a:lstStyle/>
        <a:p>
          <a:r>
            <a:rPr lang="en-NZ"/>
            <a:t>The age range of respondents was between 23-72, with the mean age of respondents being 52 years. </a:t>
          </a:r>
          <a:endParaRPr lang="en-US"/>
        </a:p>
      </dgm:t>
    </dgm:pt>
    <dgm:pt modelId="{57588B59-6D11-45CF-B808-191B3888D66A}" type="parTrans" cxnId="{766405BD-305F-4030-BDAC-6BFF6C982512}">
      <dgm:prSet/>
      <dgm:spPr/>
      <dgm:t>
        <a:bodyPr/>
        <a:lstStyle/>
        <a:p>
          <a:endParaRPr lang="en-US"/>
        </a:p>
      </dgm:t>
    </dgm:pt>
    <dgm:pt modelId="{7DDA8B57-1CA5-4554-830D-8F5B4EA1A8CB}" type="sibTrans" cxnId="{766405BD-305F-4030-BDAC-6BFF6C982512}">
      <dgm:prSet/>
      <dgm:spPr/>
      <dgm:t>
        <a:bodyPr/>
        <a:lstStyle/>
        <a:p>
          <a:endParaRPr lang="en-US"/>
        </a:p>
      </dgm:t>
    </dgm:pt>
    <dgm:pt modelId="{CBE01E52-DD1B-46DB-96DE-2FC69B40CE55}">
      <dgm:prSet/>
      <dgm:spPr/>
      <dgm:t>
        <a:bodyPr/>
        <a:lstStyle/>
        <a:p>
          <a:r>
            <a:rPr lang="en-NZ"/>
            <a:t>The gender balance within the respondents (n=268, 87%) is very even, with males (n=133, 49%), and females (n=135, 50%). </a:t>
          </a:r>
          <a:endParaRPr lang="en-US"/>
        </a:p>
      </dgm:t>
    </dgm:pt>
    <dgm:pt modelId="{F7600CD5-E434-4AA9-8FD2-6A9A02938F35}" type="parTrans" cxnId="{A225EA4F-1C3F-41C2-AB51-7D3EC3FB6783}">
      <dgm:prSet/>
      <dgm:spPr/>
      <dgm:t>
        <a:bodyPr/>
        <a:lstStyle/>
        <a:p>
          <a:endParaRPr lang="en-US"/>
        </a:p>
      </dgm:t>
    </dgm:pt>
    <dgm:pt modelId="{96DDCC6F-DD11-4C34-A6CA-7214199C080F}" type="sibTrans" cxnId="{A225EA4F-1C3F-41C2-AB51-7D3EC3FB6783}">
      <dgm:prSet/>
      <dgm:spPr/>
      <dgm:t>
        <a:bodyPr/>
        <a:lstStyle/>
        <a:p>
          <a:endParaRPr lang="en-US"/>
        </a:p>
      </dgm:t>
    </dgm:pt>
    <dgm:pt modelId="{141AC5AF-2206-4005-AF12-6B56F2461A49}">
      <dgm:prSet/>
      <dgm:spPr/>
      <dgm:t>
        <a:bodyPr/>
        <a:lstStyle/>
        <a:p>
          <a:r>
            <a:rPr lang="en-NZ"/>
            <a:t>The majority of respondents (n=190, 72%) graduated between 1997 – 2016, just over a quarter of respondents (n=73, 27%) graduated between the years 1976 – 1996 </a:t>
          </a:r>
          <a:endParaRPr lang="en-US"/>
        </a:p>
      </dgm:t>
    </dgm:pt>
    <dgm:pt modelId="{DB78BD69-C3A5-4BA7-997A-778D3B1622C5}" type="parTrans" cxnId="{9903579F-4F12-442A-89E3-0BC0D83BAB23}">
      <dgm:prSet/>
      <dgm:spPr/>
      <dgm:t>
        <a:bodyPr/>
        <a:lstStyle/>
        <a:p>
          <a:endParaRPr lang="en-US"/>
        </a:p>
      </dgm:t>
    </dgm:pt>
    <dgm:pt modelId="{336ABE60-F912-4BCE-B087-293F7E0D1F99}" type="sibTrans" cxnId="{9903579F-4F12-442A-89E3-0BC0D83BAB23}">
      <dgm:prSet/>
      <dgm:spPr/>
      <dgm:t>
        <a:bodyPr/>
        <a:lstStyle/>
        <a:p>
          <a:endParaRPr lang="en-US"/>
        </a:p>
      </dgm:t>
    </dgm:pt>
    <dgm:pt modelId="{61066410-BC2B-6C4C-AF96-2A54A8F534ED}" type="pres">
      <dgm:prSet presAssocID="{F7C32452-9A19-4506-AC97-8E8BF969B99B}" presName="vert0" presStyleCnt="0">
        <dgm:presLayoutVars>
          <dgm:dir/>
          <dgm:animOne val="branch"/>
          <dgm:animLvl val="lvl"/>
        </dgm:presLayoutVars>
      </dgm:prSet>
      <dgm:spPr/>
    </dgm:pt>
    <dgm:pt modelId="{D4D0DF3F-9B82-7A4A-A2F2-BEF2E76E7635}" type="pres">
      <dgm:prSet presAssocID="{BA868DE8-9E1A-41EA-863D-96B973B0022B}" presName="thickLine" presStyleLbl="alignNode1" presStyleIdx="0" presStyleCnt="3"/>
      <dgm:spPr/>
    </dgm:pt>
    <dgm:pt modelId="{2C14FF96-3240-0C43-BAB9-5C4D984C1F25}" type="pres">
      <dgm:prSet presAssocID="{BA868DE8-9E1A-41EA-863D-96B973B0022B}" presName="horz1" presStyleCnt="0"/>
      <dgm:spPr/>
    </dgm:pt>
    <dgm:pt modelId="{0B9FA97F-68D7-A746-9757-24E20A48DB0F}" type="pres">
      <dgm:prSet presAssocID="{BA868DE8-9E1A-41EA-863D-96B973B0022B}" presName="tx1" presStyleLbl="revTx" presStyleIdx="0" presStyleCnt="3"/>
      <dgm:spPr/>
    </dgm:pt>
    <dgm:pt modelId="{ED73F2E9-6E47-9547-AD7F-98797E078372}" type="pres">
      <dgm:prSet presAssocID="{BA868DE8-9E1A-41EA-863D-96B973B0022B}" presName="vert1" presStyleCnt="0"/>
      <dgm:spPr/>
    </dgm:pt>
    <dgm:pt modelId="{4FFFD076-AFA8-B34C-867A-4A0C196E595C}" type="pres">
      <dgm:prSet presAssocID="{CBE01E52-DD1B-46DB-96DE-2FC69B40CE55}" presName="thickLine" presStyleLbl="alignNode1" presStyleIdx="1" presStyleCnt="3"/>
      <dgm:spPr/>
    </dgm:pt>
    <dgm:pt modelId="{C9CFC527-B74D-8C45-BAE5-6D8186DC81FA}" type="pres">
      <dgm:prSet presAssocID="{CBE01E52-DD1B-46DB-96DE-2FC69B40CE55}" presName="horz1" presStyleCnt="0"/>
      <dgm:spPr/>
    </dgm:pt>
    <dgm:pt modelId="{F660862D-10D1-E446-9084-9A36201868C3}" type="pres">
      <dgm:prSet presAssocID="{CBE01E52-DD1B-46DB-96DE-2FC69B40CE55}" presName="tx1" presStyleLbl="revTx" presStyleIdx="1" presStyleCnt="3"/>
      <dgm:spPr/>
    </dgm:pt>
    <dgm:pt modelId="{BBD8F3F2-5256-D44F-B3B3-18B39E13722A}" type="pres">
      <dgm:prSet presAssocID="{CBE01E52-DD1B-46DB-96DE-2FC69B40CE55}" presName="vert1" presStyleCnt="0"/>
      <dgm:spPr/>
    </dgm:pt>
    <dgm:pt modelId="{2FDE015C-BBAC-0145-B89A-8E4DD9A03D61}" type="pres">
      <dgm:prSet presAssocID="{141AC5AF-2206-4005-AF12-6B56F2461A49}" presName="thickLine" presStyleLbl="alignNode1" presStyleIdx="2" presStyleCnt="3"/>
      <dgm:spPr/>
    </dgm:pt>
    <dgm:pt modelId="{75A85510-B78E-D54C-B188-4B7ACC71B718}" type="pres">
      <dgm:prSet presAssocID="{141AC5AF-2206-4005-AF12-6B56F2461A49}" presName="horz1" presStyleCnt="0"/>
      <dgm:spPr/>
    </dgm:pt>
    <dgm:pt modelId="{343A8909-00D2-F44E-9AB9-82806A928C8D}" type="pres">
      <dgm:prSet presAssocID="{141AC5AF-2206-4005-AF12-6B56F2461A49}" presName="tx1" presStyleLbl="revTx" presStyleIdx="2" presStyleCnt="3"/>
      <dgm:spPr/>
    </dgm:pt>
    <dgm:pt modelId="{5D190152-7731-0042-8762-E243CD8D2520}" type="pres">
      <dgm:prSet presAssocID="{141AC5AF-2206-4005-AF12-6B56F2461A49}" presName="vert1" presStyleCnt="0"/>
      <dgm:spPr/>
    </dgm:pt>
  </dgm:ptLst>
  <dgm:cxnLst>
    <dgm:cxn modelId="{E1271A09-BB1E-4F4D-AC19-F74B05FABC46}" type="presOf" srcId="{141AC5AF-2206-4005-AF12-6B56F2461A49}" destId="{343A8909-00D2-F44E-9AB9-82806A928C8D}" srcOrd="0" destOrd="0" presId="urn:microsoft.com/office/officeart/2008/layout/LinedList"/>
    <dgm:cxn modelId="{CAE2E71A-1401-AC49-9CE1-B86F388E01B3}" type="presOf" srcId="{BA868DE8-9E1A-41EA-863D-96B973B0022B}" destId="{0B9FA97F-68D7-A746-9757-24E20A48DB0F}" srcOrd="0" destOrd="0" presId="urn:microsoft.com/office/officeart/2008/layout/LinedList"/>
    <dgm:cxn modelId="{F97BBE36-8B99-FB42-85E3-52A75C458184}" type="presOf" srcId="{F7C32452-9A19-4506-AC97-8E8BF969B99B}" destId="{61066410-BC2B-6C4C-AF96-2A54A8F534ED}" srcOrd="0" destOrd="0" presId="urn:microsoft.com/office/officeart/2008/layout/LinedList"/>
    <dgm:cxn modelId="{A225EA4F-1C3F-41C2-AB51-7D3EC3FB6783}" srcId="{F7C32452-9A19-4506-AC97-8E8BF969B99B}" destId="{CBE01E52-DD1B-46DB-96DE-2FC69B40CE55}" srcOrd="1" destOrd="0" parTransId="{F7600CD5-E434-4AA9-8FD2-6A9A02938F35}" sibTransId="{96DDCC6F-DD11-4C34-A6CA-7214199C080F}"/>
    <dgm:cxn modelId="{9903579F-4F12-442A-89E3-0BC0D83BAB23}" srcId="{F7C32452-9A19-4506-AC97-8E8BF969B99B}" destId="{141AC5AF-2206-4005-AF12-6B56F2461A49}" srcOrd="2" destOrd="0" parTransId="{DB78BD69-C3A5-4BA7-997A-778D3B1622C5}" sibTransId="{336ABE60-F912-4BCE-B087-293F7E0D1F99}"/>
    <dgm:cxn modelId="{65E0BFB6-82E9-BD47-B332-C492D5BFF1E2}" type="presOf" srcId="{CBE01E52-DD1B-46DB-96DE-2FC69B40CE55}" destId="{F660862D-10D1-E446-9084-9A36201868C3}" srcOrd="0" destOrd="0" presId="urn:microsoft.com/office/officeart/2008/layout/LinedList"/>
    <dgm:cxn modelId="{766405BD-305F-4030-BDAC-6BFF6C982512}" srcId="{F7C32452-9A19-4506-AC97-8E8BF969B99B}" destId="{BA868DE8-9E1A-41EA-863D-96B973B0022B}" srcOrd="0" destOrd="0" parTransId="{57588B59-6D11-45CF-B808-191B3888D66A}" sibTransId="{7DDA8B57-1CA5-4554-830D-8F5B4EA1A8CB}"/>
    <dgm:cxn modelId="{DD805075-8736-3844-9C85-50A29FFF572A}" type="presParOf" srcId="{61066410-BC2B-6C4C-AF96-2A54A8F534ED}" destId="{D4D0DF3F-9B82-7A4A-A2F2-BEF2E76E7635}" srcOrd="0" destOrd="0" presId="urn:microsoft.com/office/officeart/2008/layout/LinedList"/>
    <dgm:cxn modelId="{142625F4-5DC8-1E4B-BD49-0BA99BDBBFE0}" type="presParOf" srcId="{61066410-BC2B-6C4C-AF96-2A54A8F534ED}" destId="{2C14FF96-3240-0C43-BAB9-5C4D984C1F25}" srcOrd="1" destOrd="0" presId="urn:microsoft.com/office/officeart/2008/layout/LinedList"/>
    <dgm:cxn modelId="{2D96D937-23D1-3549-A595-09C25B13D256}" type="presParOf" srcId="{2C14FF96-3240-0C43-BAB9-5C4D984C1F25}" destId="{0B9FA97F-68D7-A746-9757-24E20A48DB0F}" srcOrd="0" destOrd="0" presId="urn:microsoft.com/office/officeart/2008/layout/LinedList"/>
    <dgm:cxn modelId="{99FBAEF9-749B-7246-886E-40B2175F521F}" type="presParOf" srcId="{2C14FF96-3240-0C43-BAB9-5C4D984C1F25}" destId="{ED73F2E9-6E47-9547-AD7F-98797E078372}" srcOrd="1" destOrd="0" presId="urn:microsoft.com/office/officeart/2008/layout/LinedList"/>
    <dgm:cxn modelId="{8075CDB6-B9F9-B04D-94B8-24D8F9AE7394}" type="presParOf" srcId="{61066410-BC2B-6C4C-AF96-2A54A8F534ED}" destId="{4FFFD076-AFA8-B34C-867A-4A0C196E595C}" srcOrd="2" destOrd="0" presId="urn:microsoft.com/office/officeart/2008/layout/LinedList"/>
    <dgm:cxn modelId="{4C7C3E20-BBEF-9D4E-BA0E-5B7D0B49DA81}" type="presParOf" srcId="{61066410-BC2B-6C4C-AF96-2A54A8F534ED}" destId="{C9CFC527-B74D-8C45-BAE5-6D8186DC81FA}" srcOrd="3" destOrd="0" presId="urn:microsoft.com/office/officeart/2008/layout/LinedList"/>
    <dgm:cxn modelId="{BEC42DB2-06B7-394F-9ED9-50C3D868DBA4}" type="presParOf" srcId="{C9CFC527-B74D-8C45-BAE5-6D8186DC81FA}" destId="{F660862D-10D1-E446-9084-9A36201868C3}" srcOrd="0" destOrd="0" presId="urn:microsoft.com/office/officeart/2008/layout/LinedList"/>
    <dgm:cxn modelId="{F1EB8FE3-0D05-3241-8719-93954A451BEB}" type="presParOf" srcId="{C9CFC527-B74D-8C45-BAE5-6D8186DC81FA}" destId="{BBD8F3F2-5256-D44F-B3B3-18B39E13722A}" srcOrd="1" destOrd="0" presId="urn:microsoft.com/office/officeart/2008/layout/LinedList"/>
    <dgm:cxn modelId="{67E39420-332F-DF4F-A75D-DB324EA57FD9}" type="presParOf" srcId="{61066410-BC2B-6C4C-AF96-2A54A8F534ED}" destId="{2FDE015C-BBAC-0145-B89A-8E4DD9A03D61}" srcOrd="4" destOrd="0" presId="urn:microsoft.com/office/officeart/2008/layout/LinedList"/>
    <dgm:cxn modelId="{360ABAA1-463D-3146-931B-45BDE0C40CB1}" type="presParOf" srcId="{61066410-BC2B-6C4C-AF96-2A54A8F534ED}" destId="{75A85510-B78E-D54C-B188-4B7ACC71B718}" srcOrd="5" destOrd="0" presId="urn:microsoft.com/office/officeart/2008/layout/LinedList"/>
    <dgm:cxn modelId="{D5082721-68E6-7B4E-9F1D-7FE108F694F8}" type="presParOf" srcId="{75A85510-B78E-D54C-B188-4B7ACC71B718}" destId="{343A8909-00D2-F44E-9AB9-82806A928C8D}" srcOrd="0" destOrd="0" presId="urn:microsoft.com/office/officeart/2008/layout/LinedList"/>
    <dgm:cxn modelId="{099C6C43-1D9C-C149-BF74-1B5DE0DF6A8E}" type="presParOf" srcId="{75A85510-B78E-D54C-B188-4B7ACC71B718}" destId="{5D190152-7731-0042-8762-E243CD8D25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86DBF-EF5D-409F-A41B-13E91C10D8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76613B9-554D-4F95-853A-B2AB198F19F0}">
      <dgm:prSet/>
      <dgm:spPr/>
      <dgm:t>
        <a:bodyPr/>
        <a:lstStyle/>
        <a:p>
          <a:r>
            <a:rPr lang="en-US" dirty="0"/>
            <a:t>Improved theory (90%)</a:t>
          </a:r>
        </a:p>
      </dgm:t>
    </dgm:pt>
    <dgm:pt modelId="{E9ED8A83-CCB7-4DEE-BEE5-123E3CCC758D}" type="parTrans" cxnId="{6A0F7895-FC30-4628-9717-BC0F848D7F45}">
      <dgm:prSet/>
      <dgm:spPr/>
      <dgm:t>
        <a:bodyPr/>
        <a:lstStyle/>
        <a:p>
          <a:endParaRPr lang="en-US"/>
        </a:p>
      </dgm:t>
    </dgm:pt>
    <dgm:pt modelId="{EF084F90-7E2A-4C01-803B-B8E9B13EC92E}" type="sibTrans" cxnId="{6A0F7895-FC30-4628-9717-BC0F848D7F45}">
      <dgm:prSet/>
      <dgm:spPr/>
      <dgm:t>
        <a:bodyPr/>
        <a:lstStyle/>
        <a:p>
          <a:endParaRPr lang="en-US"/>
        </a:p>
      </dgm:t>
    </dgm:pt>
    <dgm:pt modelId="{9B5C67D0-3560-4431-B469-C95E20DC37BA}">
      <dgm:prSet/>
      <dgm:spPr/>
      <dgm:t>
        <a:bodyPr/>
        <a:lstStyle/>
        <a:p>
          <a:r>
            <a:rPr lang="en-US" dirty="0"/>
            <a:t>Improved practical skills (90%)</a:t>
          </a:r>
        </a:p>
      </dgm:t>
    </dgm:pt>
    <dgm:pt modelId="{14407258-C393-4DA4-AF1D-59003B6446DA}" type="parTrans" cxnId="{C9B16ED6-873B-4A69-A200-3DA2845C1E9D}">
      <dgm:prSet/>
      <dgm:spPr/>
      <dgm:t>
        <a:bodyPr/>
        <a:lstStyle/>
        <a:p>
          <a:endParaRPr lang="en-US"/>
        </a:p>
      </dgm:t>
    </dgm:pt>
    <dgm:pt modelId="{D8692AF6-3176-40EF-9F3C-7361CA0F0B83}" type="sibTrans" cxnId="{C9B16ED6-873B-4A69-A200-3DA2845C1E9D}">
      <dgm:prSet/>
      <dgm:spPr/>
      <dgm:t>
        <a:bodyPr/>
        <a:lstStyle/>
        <a:p>
          <a:endParaRPr lang="en-US"/>
        </a:p>
      </dgm:t>
    </dgm:pt>
    <dgm:pt modelId="{B76B3E5B-D30E-4E7A-8A02-C2C25BB204EE}">
      <dgm:prSet/>
      <dgm:spPr/>
      <dgm:t>
        <a:bodyPr/>
        <a:lstStyle/>
        <a:p>
          <a:r>
            <a:rPr lang="en-US" dirty="0"/>
            <a:t>Improved communication skills (70%)</a:t>
          </a:r>
        </a:p>
      </dgm:t>
    </dgm:pt>
    <dgm:pt modelId="{6E026F54-EBB5-49D5-A9EB-FC011D9E7144}" type="parTrans" cxnId="{7F393ECA-2515-40AA-AF17-507C38431875}">
      <dgm:prSet/>
      <dgm:spPr/>
      <dgm:t>
        <a:bodyPr/>
        <a:lstStyle/>
        <a:p>
          <a:endParaRPr lang="en-US"/>
        </a:p>
      </dgm:t>
    </dgm:pt>
    <dgm:pt modelId="{14EF0374-2FA8-43ED-B4B4-28AA61009C8F}" type="sibTrans" cxnId="{7F393ECA-2515-40AA-AF17-507C38431875}">
      <dgm:prSet/>
      <dgm:spPr/>
      <dgm:t>
        <a:bodyPr/>
        <a:lstStyle/>
        <a:p>
          <a:endParaRPr lang="en-US"/>
        </a:p>
      </dgm:t>
    </dgm:pt>
    <dgm:pt modelId="{073DD644-D938-4FF8-A8A2-CC28D688210E}">
      <dgm:prSet/>
      <dgm:spPr/>
      <dgm:t>
        <a:bodyPr/>
        <a:lstStyle/>
        <a:p>
          <a:r>
            <a:rPr lang="en-US" dirty="0"/>
            <a:t>Improved competency (89%)</a:t>
          </a:r>
        </a:p>
      </dgm:t>
    </dgm:pt>
    <dgm:pt modelId="{09A6C6EB-E7F1-4BFD-84AB-2E9EF34BA7E3}" type="parTrans" cxnId="{C7090A0F-6379-4F89-99A8-8A058F0B118A}">
      <dgm:prSet/>
      <dgm:spPr/>
      <dgm:t>
        <a:bodyPr/>
        <a:lstStyle/>
        <a:p>
          <a:endParaRPr lang="en-US"/>
        </a:p>
      </dgm:t>
    </dgm:pt>
    <dgm:pt modelId="{E133691C-D2DF-4027-A013-7044DE16AEED}" type="sibTrans" cxnId="{C7090A0F-6379-4F89-99A8-8A058F0B118A}">
      <dgm:prSet/>
      <dgm:spPr/>
      <dgm:t>
        <a:bodyPr/>
        <a:lstStyle/>
        <a:p>
          <a:endParaRPr lang="en-US"/>
        </a:p>
      </dgm:t>
    </dgm:pt>
    <dgm:pt modelId="{88178735-298C-47BE-8438-83AD96526FB3}">
      <dgm:prSet/>
      <dgm:spPr/>
      <dgm:t>
        <a:bodyPr/>
        <a:lstStyle/>
        <a:p>
          <a:r>
            <a:rPr lang="en-NZ" dirty="0"/>
            <a:t>Business development (69%) </a:t>
          </a:r>
          <a:endParaRPr lang="en-US" dirty="0"/>
        </a:p>
      </dgm:t>
    </dgm:pt>
    <dgm:pt modelId="{FDA05923-94BD-4C87-82CF-ABA5AD4D26D4}" type="parTrans" cxnId="{0E39B671-A2BE-46F7-BBAB-C231698C4BFC}">
      <dgm:prSet/>
      <dgm:spPr/>
      <dgm:t>
        <a:bodyPr/>
        <a:lstStyle/>
        <a:p>
          <a:endParaRPr lang="en-US"/>
        </a:p>
      </dgm:t>
    </dgm:pt>
    <dgm:pt modelId="{B715BE7D-15C0-4AA6-9E01-703FFBE79380}" type="sibTrans" cxnId="{0E39B671-A2BE-46F7-BBAB-C231698C4BFC}">
      <dgm:prSet/>
      <dgm:spPr/>
      <dgm:t>
        <a:bodyPr/>
        <a:lstStyle/>
        <a:p>
          <a:endParaRPr lang="en-US"/>
        </a:p>
      </dgm:t>
    </dgm:pt>
    <dgm:pt modelId="{BFA1C143-419E-42AD-AC93-E15E5E171470}" type="pres">
      <dgm:prSet presAssocID="{DAE86DBF-EF5D-409F-A41B-13E91C10D8B8}" presName="root" presStyleCnt="0">
        <dgm:presLayoutVars>
          <dgm:dir/>
          <dgm:resizeHandles val="exact"/>
        </dgm:presLayoutVars>
      </dgm:prSet>
      <dgm:spPr/>
    </dgm:pt>
    <dgm:pt modelId="{455D5B63-CBF7-4BC8-ABCB-03A9DC093D30}" type="pres">
      <dgm:prSet presAssocID="{676613B9-554D-4F95-853A-B2AB198F19F0}" presName="compNode" presStyleCnt="0"/>
      <dgm:spPr/>
    </dgm:pt>
    <dgm:pt modelId="{A8E4F322-CCF9-4661-A3CD-C1C13F46829D}" type="pres">
      <dgm:prSet presAssocID="{676613B9-554D-4F95-853A-B2AB198F19F0}" presName="bgRect" presStyleLbl="bgShp" presStyleIdx="0" presStyleCnt="5"/>
      <dgm:spPr/>
    </dgm:pt>
    <dgm:pt modelId="{7C54B52C-7AEE-4421-A29D-3A2B7F807A55}" type="pres">
      <dgm:prSet presAssocID="{676613B9-554D-4F95-853A-B2AB198F19F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3AB7D61-8B6D-49CC-83B7-ECDF80406A30}" type="pres">
      <dgm:prSet presAssocID="{676613B9-554D-4F95-853A-B2AB198F19F0}" presName="spaceRect" presStyleCnt="0"/>
      <dgm:spPr/>
    </dgm:pt>
    <dgm:pt modelId="{6244EFCE-FAE1-49D6-B5A3-B8528774792A}" type="pres">
      <dgm:prSet presAssocID="{676613B9-554D-4F95-853A-B2AB198F19F0}" presName="parTx" presStyleLbl="revTx" presStyleIdx="0" presStyleCnt="5">
        <dgm:presLayoutVars>
          <dgm:chMax val="0"/>
          <dgm:chPref val="0"/>
        </dgm:presLayoutVars>
      </dgm:prSet>
      <dgm:spPr/>
    </dgm:pt>
    <dgm:pt modelId="{E1FBF23D-9E58-4220-B4D0-4EF6A22216F5}" type="pres">
      <dgm:prSet presAssocID="{EF084F90-7E2A-4C01-803B-B8E9B13EC92E}" presName="sibTrans" presStyleCnt="0"/>
      <dgm:spPr/>
    </dgm:pt>
    <dgm:pt modelId="{F3FC5D8D-3E05-420B-A2C2-8D893DD81F0D}" type="pres">
      <dgm:prSet presAssocID="{9B5C67D0-3560-4431-B469-C95E20DC37BA}" presName="compNode" presStyleCnt="0"/>
      <dgm:spPr/>
    </dgm:pt>
    <dgm:pt modelId="{1C12B260-3446-4BE6-937B-527B8C67E4E6}" type="pres">
      <dgm:prSet presAssocID="{9B5C67D0-3560-4431-B469-C95E20DC37BA}" presName="bgRect" presStyleLbl="bgShp" presStyleIdx="1" presStyleCnt="5"/>
      <dgm:spPr/>
    </dgm:pt>
    <dgm:pt modelId="{FA8C46FB-95AD-4DFD-910D-441B7AB859E7}" type="pres">
      <dgm:prSet presAssocID="{9B5C67D0-3560-4431-B469-C95E20DC37B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9AF11C4-9DF3-4F91-86F4-C21E94C4ABA3}" type="pres">
      <dgm:prSet presAssocID="{9B5C67D0-3560-4431-B469-C95E20DC37BA}" presName="spaceRect" presStyleCnt="0"/>
      <dgm:spPr/>
    </dgm:pt>
    <dgm:pt modelId="{DD2DA001-5F2A-4BBF-AFB3-B7475C694825}" type="pres">
      <dgm:prSet presAssocID="{9B5C67D0-3560-4431-B469-C95E20DC37BA}" presName="parTx" presStyleLbl="revTx" presStyleIdx="1" presStyleCnt="5">
        <dgm:presLayoutVars>
          <dgm:chMax val="0"/>
          <dgm:chPref val="0"/>
        </dgm:presLayoutVars>
      </dgm:prSet>
      <dgm:spPr/>
    </dgm:pt>
    <dgm:pt modelId="{E67BFF11-0ECF-4ECE-8B76-17906C07C918}" type="pres">
      <dgm:prSet presAssocID="{D8692AF6-3176-40EF-9F3C-7361CA0F0B83}" presName="sibTrans" presStyleCnt="0"/>
      <dgm:spPr/>
    </dgm:pt>
    <dgm:pt modelId="{6836040A-4185-4D9F-8496-EE06EE98052E}" type="pres">
      <dgm:prSet presAssocID="{B76B3E5B-D30E-4E7A-8A02-C2C25BB204EE}" presName="compNode" presStyleCnt="0"/>
      <dgm:spPr/>
    </dgm:pt>
    <dgm:pt modelId="{B829B1EA-BD4B-4FF7-BC61-9EAB015C8F16}" type="pres">
      <dgm:prSet presAssocID="{B76B3E5B-D30E-4E7A-8A02-C2C25BB204EE}" presName="bgRect" presStyleLbl="bgShp" presStyleIdx="2" presStyleCnt="5"/>
      <dgm:spPr/>
    </dgm:pt>
    <dgm:pt modelId="{F7A1D1B6-A465-404D-B8D0-8A99CDA01A8C}" type="pres">
      <dgm:prSet presAssocID="{B76B3E5B-D30E-4E7A-8A02-C2C25BB204E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068AE08-D7D8-403A-8BC8-B5E1125972FD}" type="pres">
      <dgm:prSet presAssocID="{B76B3E5B-D30E-4E7A-8A02-C2C25BB204EE}" presName="spaceRect" presStyleCnt="0"/>
      <dgm:spPr/>
    </dgm:pt>
    <dgm:pt modelId="{B31374D3-D4ED-40F6-9DFF-175FD756007A}" type="pres">
      <dgm:prSet presAssocID="{B76B3E5B-D30E-4E7A-8A02-C2C25BB204EE}" presName="parTx" presStyleLbl="revTx" presStyleIdx="2" presStyleCnt="5">
        <dgm:presLayoutVars>
          <dgm:chMax val="0"/>
          <dgm:chPref val="0"/>
        </dgm:presLayoutVars>
      </dgm:prSet>
      <dgm:spPr/>
    </dgm:pt>
    <dgm:pt modelId="{37E674EB-19A9-4002-82B9-66D15812E5A5}" type="pres">
      <dgm:prSet presAssocID="{14EF0374-2FA8-43ED-B4B4-28AA61009C8F}" presName="sibTrans" presStyleCnt="0"/>
      <dgm:spPr/>
    </dgm:pt>
    <dgm:pt modelId="{0AED38E8-2160-4415-AA6E-993933C7FC37}" type="pres">
      <dgm:prSet presAssocID="{073DD644-D938-4FF8-A8A2-CC28D688210E}" presName="compNode" presStyleCnt="0"/>
      <dgm:spPr/>
    </dgm:pt>
    <dgm:pt modelId="{2920EF8E-C4DB-4A54-A74A-77525523C4A7}" type="pres">
      <dgm:prSet presAssocID="{073DD644-D938-4FF8-A8A2-CC28D688210E}" presName="bgRect" presStyleLbl="bgShp" presStyleIdx="3" presStyleCnt="5"/>
      <dgm:spPr/>
    </dgm:pt>
    <dgm:pt modelId="{38024233-086F-4187-8F16-87B8CBD8B139}" type="pres">
      <dgm:prSet presAssocID="{073DD644-D938-4FF8-A8A2-CC28D688210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F213487-6E3C-44D1-B6C5-D9A52A3E95DD}" type="pres">
      <dgm:prSet presAssocID="{073DD644-D938-4FF8-A8A2-CC28D688210E}" presName="spaceRect" presStyleCnt="0"/>
      <dgm:spPr/>
    </dgm:pt>
    <dgm:pt modelId="{3E844CFF-2303-4E16-91BF-FC47DF6F33C3}" type="pres">
      <dgm:prSet presAssocID="{073DD644-D938-4FF8-A8A2-CC28D688210E}" presName="parTx" presStyleLbl="revTx" presStyleIdx="3" presStyleCnt="5">
        <dgm:presLayoutVars>
          <dgm:chMax val="0"/>
          <dgm:chPref val="0"/>
        </dgm:presLayoutVars>
      </dgm:prSet>
      <dgm:spPr/>
    </dgm:pt>
    <dgm:pt modelId="{8A7FE531-8658-466A-BFCC-2E22FF44F637}" type="pres">
      <dgm:prSet presAssocID="{E133691C-D2DF-4027-A013-7044DE16AEED}" presName="sibTrans" presStyleCnt="0"/>
      <dgm:spPr/>
    </dgm:pt>
    <dgm:pt modelId="{A25E6BEE-7D7F-4671-B8CC-B8988229A93D}" type="pres">
      <dgm:prSet presAssocID="{88178735-298C-47BE-8438-83AD96526FB3}" presName="compNode" presStyleCnt="0"/>
      <dgm:spPr/>
    </dgm:pt>
    <dgm:pt modelId="{1CF899C7-66BA-487B-AC97-B730FCEA5E78}" type="pres">
      <dgm:prSet presAssocID="{88178735-298C-47BE-8438-83AD96526FB3}" presName="bgRect" presStyleLbl="bgShp" presStyleIdx="4" presStyleCnt="5"/>
      <dgm:spPr/>
    </dgm:pt>
    <dgm:pt modelId="{EC2BA7C5-6C3C-422E-A31B-B5BAC69585B9}" type="pres">
      <dgm:prSet presAssocID="{88178735-298C-47BE-8438-83AD96526FB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2077711B-59D2-4563-81F2-62C4213513F8}" type="pres">
      <dgm:prSet presAssocID="{88178735-298C-47BE-8438-83AD96526FB3}" presName="spaceRect" presStyleCnt="0"/>
      <dgm:spPr/>
    </dgm:pt>
    <dgm:pt modelId="{A4F23371-B3FD-46FE-A7EA-D80A01765E3B}" type="pres">
      <dgm:prSet presAssocID="{88178735-298C-47BE-8438-83AD96526FB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7090A0F-6379-4F89-99A8-8A058F0B118A}" srcId="{DAE86DBF-EF5D-409F-A41B-13E91C10D8B8}" destId="{073DD644-D938-4FF8-A8A2-CC28D688210E}" srcOrd="3" destOrd="0" parTransId="{09A6C6EB-E7F1-4BFD-84AB-2E9EF34BA7E3}" sibTransId="{E133691C-D2DF-4027-A013-7044DE16AEED}"/>
    <dgm:cxn modelId="{101DED11-4C4C-482E-B877-00273013BD82}" type="presOf" srcId="{DAE86DBF-EF5D-409F-A41B-13E91C10D8B8}" destId="{BFA1C143-419E-42AD-AC93-E15E5E171470}" srcOrd="0" destOrd="0" presId="urn:microsoft.com/office/officeart/2018/2/layout/IconVerticalSolidList"/>
    <dgm:cxn modelId="{0EE9A413-1BB9-44A2-9F88-43B513462810}" type="presOf" srcId="{9B5C67D0-3560-4431-B469-C95E20DC37BA}" destId="{DD2DA001-5F2A-4BBF-AFB3-B7475C694825}" srcOrd="0" destOrd="0" presId="urn:microsoft.com/office/officeart/2018/2/layout/IconVerticalSolidList"/>
    <dgm:cxn modelId="{50037042-EF22-4216-8EC0-0FF371836170}" type="presOf" srcId="{676613B9-554D-4F95-853A-B2AB198F19F0}" destId="{6244EFCE-FAE1-49D6-B5A3-B8528774792A}" srcOrd="0" destOrd="0" presId="urn:microsoft.com/office/officeart/2018/2/layout/IconVerticalSolidList"/>
    <dgm:cxn modelId="{E1022255-5939-4DCE-838F-9EEFAE26D8FD}" type="presOf" srcId="{B76B3E5B-D30E-4E7A-8A02-C2C25BB204EE}" destId="{B31374D3-D4ED-40F6-9DFF-175FD756007A}" srcOrd="0" destOrd="0" presId="urn:microsoft.com/office/officeart/2018/2/layout/IconVerticalSolidList"/>
    <dgm:cxn modelId="{0E39B671-A2BE-46F7-BBAB-C231698C4BFC}" srcId="{DAE86DBF-EF5D-409F-A41B-13E91C10D8B8}" destId="{88178735-298C-47BE-8438-83AD96526FB3}" srcOrd="4" destOrd="0" parTransId="{FDA05923-94BD-4C87-82CF-ABA5AD4D26D4}" sibTransId="{B715BE7D-15C0-4AA6-9E01-703FFBE79380}"/>
    <dgm:cxn modelId="{83C2C277-14DA-4B30-B952-903C7DF3DC81}" type="presOf" srcId="{88178735-298C-47BE-8438-83AD96526FB3}" destId="{A4F23371-B3FD-46FE-A7EA-D80A01765E3B}" srcOrd="0" destOrd="0" presId="urn:microsoft.com/office/officeart/2018/2/layout/IconVerticalSolidList"/>
    <dgm:cxn modelId="{6A0F7895-FC30-4628-9717-BC0F848D7F45}" srcId="{DAE86DBF-EF5D-409F-A41B-13E91C10D8B8}" destId="{676613B9-554D-4F95-853A-B2AB198F19F0}" srcOrd="0" destOrd="0" parTransId="{E9ED8A83-CCB7-4DEE-BEE5-123E3CCC758D}" sibTransId="{EF084F90-7E2A-4C01-803B-B8E9B13EC92E}"/>
    <dgm:cxn modelId="{4A3D3BBA-F9A2-49DB-A5E7-27EB84D1EDB5}" type="presOf" srcId="{073DD644-D938-4FF8-A8A2-CC28D688210E}" destId="{3E844CFF-2303-4E16-91BF-FC47DF6F33C3}" srcOrd="0" destOrd="0" presId="urn:microsoft.com/office/officeart/2018/2/layout/IconVerticalSolidList"/>
    <dgm:cxn modelId="{7F393ECA-2515-40AA-AF17-507C38431875}" srcId="{DAE86DBF-EF5D-409F-A41B-13E91C10D8B8}" destId="{B76B3E5B-D30E-4E7A-8A02-C2C25BB204EE}" srcOrd="2" destOrd="0" parTransId="{6E026F54-EBB5-49D5-A9EB-FC011D9E7144}" sibTransId="{14EF0374-2FA8-43ED-B4B4-28AA61009C8F}"/>
    <dgm:cxn modelId="{C9B16ED6-873B-4A69-A200-3DA2845C1E9D}" srcId="{DAE86DBF-EF5D-409F-A41B-13E91C10D8B8}" destId="{9B5C67D0-3560-4431-B469-C95E20DC37BA}" srcOrd="1" destOrd="0" parTransId="{14407258-C393-4DA4-AF1D-59003B6446DA}" sibTransId="{D8692AF6-3176-40EF-9F3C-7361CA0F0B83}"/>
    <dgm:cxn modelId="{9DF03C37-177A-4696-B351-DEB40C29FDBB}" type="presParOf" srcId="{BFA1C143-419E-42AD-AC93-E15E5E171470}" destId="{455D5B63-CBF7-4BC8-ABCB-03A9DC093D30}" srcOrd="0" destOrd="0" presId="urn:microsoft.com/office/officeart/2018/2/layout/IconVerticalSolidList"/>
    <dgm:cxn modelId="{532D356A-291F-4291-8AEC-CEC3CE1671AB}" type="presParOf" srcId="{455D5B63-CBF7-4BC8-ABCB-03A9DC093D30}" destId="{A8E4F322-CCF9-4661-A3CD-C1C13F46829D}" srcOrd="0" destOrd="0" presId="urn:microsoft.com/office/officeart/2018/2/layout/IconVerticalSolidList"/>
    <dgm:cxn modelId="{9E41CEDF-AE23-4195-AB9E-ED2E33DB977A}" type="presParOf" srcId="{455D5B63-CBF7-4BC8-ABCB-03A9DC093D30}" destId="{7C54B52C-7AEE-4421-A29D-3A2B7F807A55}" srcOrd="1" destOrd="0" presId="urn:microsoft.com/office/officeart/2018/2/layout/IconVerticalSolidList"/>
    <dgm:cxn modelId="{2E882C89-EDB0-45DF-863C-96CE58CE4197}" type="presParOf" srcId="{455D5B63-CBF7-4BC8-ABCB-03A9DC093D30}" destId="{E3AB7D61-8B6D-49CC-83B7-ECDF80406A30}" srcOrd="2" destOrd="0" presId="urn:microsoft.com/office/officeart/2018/2/layout/IconVerticalSolidList"/>
    <dgm:cxn modelId="{31C2924F-1273-4C04-89F0-515AE12D6277}" type="presParOf" srcId="{455D5B63-CBF7-4BC8-ABCB-03A9DC093D30}" destId="{6244EFCE-FAE1-49D6-B5A3-B8528774792A}" srcOrd="3" destOrd="0" presId="urn:microsoft.com/office/officeart/2018/2/layout/IconVerticalSolidList"/>
    <dgm:cxn modelId="{6C1A068E-DBCB-4D9A-A1F7-3A9AF234224E}" type="presParOf" srcId="{BFA1C143-419E-42AD-AC93-E15E5E171470}" destId="{E1FBF23D-9E58-4220-B4D0-4EF6A22216F5}" srcOrd="1" destOrd="0" presId="urn:microsoft.com/office/officeart/2018/2/layout/IconVerticalSolidList"/>
    <dgm:cxn modelId="{01A9A0B1-751E-437F-91AA-F0C86948C197}" type="presParOf" srcId="{BFA1C143-419E-42AD-AC93-E15E5E171470}" destId="{F3FC5D8D-3E05-420B-A2C2-8D893DD81F0D}" srcOrd="2" destOrd="0" presId="urn:microsoft.com/office/officeart/2018/2/layout/IconVerticalSolidList"/>
    <dgm:cxn modelId="{EE8B9B87-B7A5-4433-9CEA-FEC23B5AA28D}" type="presParOf" srcId="{F3FC5D8D-3E05-420B-A2C2-8D893DD81F0D}" destId="{1C12B260-3446-4BE6-937B-527B8C67E4E6}" srcOrd="0" destOrd="0" presId="urn:microsoft.com/office/officeart/2018/2/layout/IconVerticalSolidList"/>
    <dgm:cxn modelId="{313EEC1F-3248-4C9D-A301-B376AECB829E}" type="presParOf" srcId="{F3FC5D8D-3E05-420B-A2C2-8D893DD81F0D}" destId="{FA8C46FB-95AD-4DFD-910D-441B7AB859E7}" srcOrd="1" destOrd="0" presId="urn:microsoft.com/office/officeart/2018/2/layout/IconVerticalSolidList"/>
    <dgm:cxn modelId="{C4A56CC2-AB64-42A6-A229-B04D12DD3ED6}" type="presParOf" srcId="{F3FC5D8D-3E05-420B-A2C2-8D893DD81F0D}" destId="{F9AF11C4-9DF3-4F91-86F4-C21E94C4ABA3}" srcOrd="2" destOrd="0" presId="urn:microsoft.com/office/officeart/2018/2/layout/IconVerticalSolidList"/>
    <dgm:cxn modelId="{DDE0BD27-8E37-4724-91AD-4D66F20F64AE}" type="presParOf" srcId="{F3FC5D8D-3E05-420B-A2C2-8D893DD81F0D}" destId="{DD2DA001-5F2A-4BBF-AFB3-B7475C694825}" srcOrd="3" destOrd="0" presId="urn:microsoft.com/office/officeart/2018/2/layout/IconVerticalSolidList"/>
    <dgm:cxn modelId="{B2773E6E-1A8E-4AA7-8A44-642557BE7DC1}" type="presParOf" srcId="{BFA1C143-419E-42AD-AC93-E15E5E171470}" destId="{E67BFF11-0ECF-4ECE-8B76-17906C07C918}" srcOrd="3" destOrd="0" presId="urn:microsoft.com/office/officeart/2018/2/layout/IconVerticalSolidList"/>
    <dgm:cxn modelId="{FD0BC4BF-7C42-4462-B17E-833C9403BE75}" type="presParOf" srcId="{BFA1C143-419E-42AD-AC93-E15E5E171470}" destId="{6836040A-4185-4D9F-8496-EE06EE98052E}" srcOrd="4" destOrd="0" presId="urn:microsoft.com/office/officeart/2018/2/layout/IconVerticalSolidList"/>
    <dgm:cxn modelId="{1BE62031-8D2A-499D-93D5-AD01D44D2811}" type="presParOf" srcId="{6836040A-4185-4D9F-8496-EE06EE98052E}" destId="{B829B1EA-BD4B-4FF7-BC61-9EAB015C8F16}" srcOrd="0" destOrd="0" presId="urn:microsoft.com/office/officeart/2018/2/layout/IconVerticalSolidList"/>
    <dgm:cxn modelId="{92ABDEB8-87DB-4C76-988F-394DEEAEE7AF}" type="presParOf" srcId="{6836040A-4185-4D9F-8496-EE06EE98052E}" destId="{F7A1D1B6-A465-404D-B8D0-8A99CDA01A8C}" srcOrd="1" destOrd="0" presId="urn:microsoft.com/office/officeart/2018/2/layout/IconVerticalSolidList"/>
    <dgm:cxn modelId="{5475950C-CF87-4194-B46A-22D08A69267F}" type="presParOf" srcId="{6836040A-4185-4D9F-8496-EE06EE98052E}" destId="{9068AE08-D7D8-403A-8BC8-B5E1125972FD}" srcOrd="2" destOrd="0" presId="urn:microsoft.com/office/officeart/2018/2/layout/IconVerticalSolidList"/>
    <dgm:cxn modelId="{3C4AD9F7-DF5B-4B5E-8501-ACCA9D9E6811}" type="presParOf" srcId="{6836040A-4185-4D9F-8496-EE06EE98052E}" destId="{B31374D3-D4ED-40F6-9DFF-175FD756007A}" srcOrd="3" destOrd="0" presId="urn:microsoft.com/office/officeart/2018/2/layout/IconVerticalSolidList"/>
    <dgm:cxn modelId="{3ACDFA55-F873-4F43-839E-50C5EA978AC4}" type="presParOf" srcId="{BFA1C143-419E-42AD-AC93-E15E5E171470}" destId="{37E674EB-19A9-4002-82B9-66D15812E5A5}" srcOrd="5" destOrd="0" presId="urn:microsoft.com/office/officeart/2018/2/layout/IconVerticalSolidList"/>
    <dgm:cxn modelId="{02547A92-795A-4E47-9578-F29C4B401030}" type="presParOf" srcId="{BFA1C143-419E-42AD-AC93-E15E5E171470}" destId="{0AED38E8-2160-4415-AA6E-993933C7FC37}" srcOrd="6" destOrd="0" presId="urn:microsoft.com/office/officeart/2018/2/layout/IconVerticalSolidList"/>
    <dgm:cxn modelId="{A5E370CF-2B6C-43EE-A5E8-F184AABCFBA1}" type="presParOf" srcId="{0AED38E8-2160-4415-AA6E-993933C7FC37}" destId="{2920EF8E-C4DB-4A54-A74A-77525523C4A7}" srcOrd="0" destOrd="0" presId="urn:microsoft.com/office/officeart/2018/2/layout/IconVerticalSolidList"/>
    <dgm:cxn modelId="{68455C14-B29C-4F6C-8828-11AE2A65980F}" type="presParOf" srcId="{0AED38E8-2160-4415-AA6E-993933C7FC37}" destId="{38024233-086F-4187-8F16-87B8CBD8B139}" srcOrd="1" destOrd="0" presId="urn:microsoft.com/office/officeart/2018/2/layout/IconVerticalSolidList"/>
    <dgm:cxn modelId="{076B1CD1-C789-4747-BC0C-CAD7BBB9A549}" type="presParOf" srcId="{0AED38E8-2160-4415-AA6E-993933C7FC37}" destId="{6F213487-6E3C-44D1-B6C5-D9A52A3E95DD}" srcOrd="2" destOrd="0" presId="urn:microsoft.com/office/officeart/2018/2/layout/IconVerticalSolidList"/>
    <dgm:cxn modelId="{DD2E6FD3-442F-472A-9BF8-729DC9B2326C}" type="presParOf" srcId="{0AED38E8-2160-4415-AA6E-993933C7FC37}" destId="{3E844CFF-2303-4E16-91BF-FC47DF6F33C3}" srcOrd="3" destOrd="0" presId="urn:microsoft.com/office/officeart/2018/2/layout/IconVerticalSolidList"/>
    <dgm:cxn modelId="{53F12DE5-BE85-42F2-B44D-5435167AFC44}" type="presParOf" srcId="{BFA1C143-419E-42AD-AC93-E15E5E171470}" destId="{8A7FE531-8658-466A-BFCC-2E22FF44F637}" srcOrd="7" destOrd="0" presId="urn:microsoft.com/office/officeart/2018/2/layout/IconVerticalSolidList"/>
    <dgm:cxn modelId="{098C371C-ECD7-4BC6-9B41-6824335BFD55}" type="presParOf" srcId="{BFA1C143-419E-42AD-AC93-E15E5E171470}" destId="{A25E6BEE-7D7F-4671-B8CC-B8988229A93D}" srcOrd="8" destOrd="0" presId="urn:microsoft.com/office/officeart/2018/2/layout/IconVerticalSolidList"/>
    <dgm:cxn modelId="{48722661-BF3B-4F1F-96BE-7B2D54BDCD39}" type="presParOf" srcId="{A25E6BEE-7D7F-4671-B8CC-B8988229A93D}" destId="{1CF899C7-66BA-487B-AC97-B730FCEA5E78}" srcOrd="0" destOrd="0" presId="urn:microsoft.com/office/officeart/2018/2/layout/IconVerticalSolidList"/>
    <dgm:cxn modelId="{1B695DDB-06B4-4477-AAE7-F7D980A85BA2}" type="presParOf" srcId="{A25E6BEE-7D7F-4671-B8CC-B8988229A93D}" destId="{EC2BA7C5-6C3C-422E-A31B-B5BAC69585B9}" srcOrd="1" destOrd="0" presId="urn:microsoft.com/office/officeart/2018/2/layout/IconVerticalSolidList"/>
    <dgm:cxn modelId="{3DBF5C19-178D-458B-99DB-B882CEB84DEF}" type="presParOf" srcId="{A25E6BEE-7D7F-4671-B8CC-B8988229A93D}" destId="{2077711B-59D2-4563-81F2-62C4213513F8}" srcOrd="2" destOrd="0" presId="urn:microsoft.com/office/officeart/2018/2/layout/IconVerticalSolidList"/>
    <dgm:cxn modelId="{D9E3C1D0-2146-4190-9A44-F8B7DD51A9EC}" type="presParOf" srcId="{A25E6BEE-7D7F-4671-B8CC-B8988229A93D}" destId="{A4F23371-B3FD-46FE-A7EA-D80A01765E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E6A758-11D9-49B2-A454-6C4FA8AE953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FB4E875-510D-4E71-8319-86E97A73A09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NZ" sz="1800" dirty="0"/>
            <a:t>“more frequent meetings”, “easier access to the physical location of the meeting”, “they need to be clinically oriented”, with, “more structure to the meeting” </a:t>
          </a:r>
          <a:endParaRPr lang="en-US" sz="1800" dirty="0"/>
        </a:p>
      </dgm:t>
    </dgm:pt>
    <dgm:pt modelId="{F65217E1-9C19-4518-9CE0-6806AA042866}" type="parTrans" cxnId="{B227A125-A9E8-4407-8D6A-F49E215D3822}">
      <dgm:prSet/>
      <dgm:spPr/>
      <dgm:t>
        <a:bodyPr/>
        <a:lstStyle/>
        <a:p>
          <a:endParaRPr lang="en-US"/>
        </a:p>
      </dgm:t>
    </dgm:pt>
    <dgm:pt modelId="{9C1D190A-2E7E-4304-AF8C-62BCBA7F2A4E}" type="sibTrans" cxnId="{B227A125-A9E8-4407-8D6A-F49E215D382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D534D95-0D38-4105-9BC7-B4EE77A0822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NZ" sz="1800" dirty="0"/>
            <a:t>“none have been organised”, “we do not have local meetings” </a:t>
          </a:r>
          <a:endParaRPr lang="en-US" sz="1800" dirty="0"/>
        </a:p>
      </dgm:t>
    </dgm:pt>
    <dgm:pt modelId="{4BEC9E4C-4B16-45FF-BB0A-A14BBFA41715}" type="parTrans" cxnId="{46F779F2-C0B9-4EF1-99D0-A81927CDEB36}">
      <dgm:prSet/>
      <dgm:spPr/>
      <dgm:t>
        <a:bodyPr/>
        <a:lstStyle/>
        <a:p>
          <a:endParaRPr lang="en-US"/>
        </a:p>
      </dgm:t>
    </dgm:pt>
    <dgm:pt modelId="{197DEDA2-93F3-400B-8C13-12B5A9F45337}" type="sibTrans" cxnId="{46F779F2-C0B9-4EF1-99D0-A81927CDEB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0B29C9A-8978-401F-94D6-09586F50B1E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NZ" sz="1800" dirty="0"/>
            <a:t>“meetings were useful and collegial”, “meetings did not need improvement” </a:t>
          </a:r>
          <a:endParaRPr lang="en-US" sz="1800" dirty="0"/>
        </a:p>
      </dgm:t>
    </dgm:pt>
    <dgm:pt modelId="{E1A1CD63-0A4C-40A6-A67A-379E4F59AFAE}" type="parTrans" cxnId="{15C3E696-B10F-4A45-B9A0-2E5008AF1D63}">
      <dgm:prSet/>
      <dgm:spPr/>
      <dgm:t>
        <a:bodyPr/>
        <a:lstStyle/>
        <a:p>
          <a:endParaRPr lang="en-US"/>
        </a:p>
      </dgm:t>
    </dgm:pt>
    <dgm:pt modelId="{D851825E-23B0-4B0F-B052-D12665427798}" type="sibTrans" cxnId="{15C3E696-B10F-4A45-B9A0-2E5008AF1D6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4C06ED-BA96-43FB-B1CE-E62D2608D42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NZ" sz="1800" dirty="0"/>
            <a:t>“there were personality clashes within the local group so I didn’t want to attend”,  “I feel that some osteopaths had a sense of superiority over others”, “the local osteopaths have an apathetic attitude” </a:t>
          </a:r>
          <a:endParaRPr lang="en-US" sz="1800" dirty="0"/>
        </a:p>
      </dgm:t>
    </dgm:pt>
    <dgm:pt modelId="{9E10704F-A803-4A07-9E19-FA571A437111}" type="parTrans" cxnId="{0B7C8E3C-9CBE-4A73-93B2-A3FD2B5797AA}">
      <dgm:prSet/>
      <dgm:spPr/>
      <dgm:t>
        <a:bodyPr/>
        <a:lstStyle/>
        <a:p>
          <a:endParaRPr lang="en-US"/>
        </a:p>
      </dgm:t>
    </dgm:pt>
    <dgm:pt modelId="{AFB5E3C4-D9A7-49AE-BBD3-8C6374BF2E97}" type="sibTrans" cxnId="{0B7C8E3C-9CBE-4A73-93B2-A3FD2B5797AA}">
      <dgm:prSet/>
      <dgm:spPr/>
      <dgm:t>
        <a:bodyPr/>
        <a:lstStyle/>
        <a:p>
          <a:endParaRPr lang="en-US"/>
        </a:p>
      </dgm:t>
    </dgm:pt>
    <dgm:pt modelId="{8008C896-4A72-46DE-B940-F717E8EA44C2}" type="pres">
      <dgm:prSet presAssocID="{25E6A758-11D9-49B2-A454-6C4FA8AE9538}" presName="root" presStyleCnt="0">
        <dgm:presLayoutVars>
          <dgm:dir/>
          <dgm:resizeHandles val="exact"/>
        </dgm:presLayoutVars>
      </dgm:prSet>
      <dgm:spPr/>
    </dgm:pt>
    <dgm:pt modelId="{BBC093CB-9377-4522-9D30-557893980C9C}" type="pres">
      <dgm:prSet presAssocID="{8FB4E875-510D-4E71-8319-86E97A73A098}" presName="compNode" presStyleCnt="0"/>
      <dgm:spPr/>
    </dgm:pt>
    <dgm:pt modelId="{B69A3851-D0F4-4709-BABF-FD4D43941207}" type="pres">
      <dgm:prSet presAssocID="{8FB4E875-510D-4E71-8319-86E97A73A098}" presName="bgRect" presStyleLbl="bgShp" presStyleIdx="0" presStyleCnt="4"/>
      <dgm:spPr/>
    </dgm:pt>
    <dgm:pt modelId="{7C1671D2-8018-409E-89A4-BC3B43783878}" type="pres">
      <dgm:prSet presAssocID="{8FB4E875-510D-4E71-8319-86E97A73A09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5F22F94-94AF-4CC1-ABD8-44989C30D207}" type="pres">
      <dgm:prSet presAssocID="{8FB4E875-510D-4E71-8319-86E97A73A098}" presName="spaceRect" presStyleCnt="0"/>
      <dgm:spPr/>
    </dgm:pt>
    <dgm:pt modelId="{CE198395-0CE8-466C-9FB0-099A3A5D88B4}" type="pres">
      <dgm:prSet presAssocID="{8FB4E875-510D-4E71-8319-86E97A73A098}" presName="parTx" presStyleLbl="revTx" presStyleIdx="0" presStyleCnt="4">
        <dgm:presLayoutVars>
          <dgm:chMax val="0"/>
          <dgm:chPref val="0"/>
        </dgm:presLayoutVars>
      </dgm:prSet>
      <dgm:spPr/>
    </dgm:pt>
    <dgm:pt modelId="{6D7144BF-8994-4CF7-8E0A-B2195BBCB848}" type="pres">
      <dgm:prSet presAssocID="{9C1D190A-2E7E-4304-AF8C-62BCBA7F2A4E}" presName="sibTrans" presStyleCnt="0"/>
      <dgm:spPr/>
    </dgm:pt>
    <dgm:pt modelId="{770AC0BE-CDA1-42B3-82BF-AC5C6D5A9E47}" type="pres">
      <dgm:prSet presAssocID="{CD534D95-0D38-4105-9BC7-B4EE77A08224}" presName="compNode" presStyleCnt="0"/>
      <dgm:spPr/>
    </dgm:pt>
    <dgm:pt modelId="{26EDD852-912B-41C7-97AC-925F50FEFD2D}" type="pres">
      <dgm:prSet presAssocID="{CD534D95-0D38-4105-9BC7-B4EE77A08224}" presName="bgRect" presStyleLbl="bgShp" presStyleIdx="1" presStyleCnt="4"/>
      <dgm:spPr/>
    </dgm:pt>
    <dgm:pt modelId="{C315CB01-F224-4AA3-B798-A87A4CE4A5BD}" type="pres">
      <dgm:prSet presAssocID="{CD534D95-0D38-4105-9BC7-B4EE77A0822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1949026A-4274-4744-8E7E-B2CD841AE554}" type="pres">
      <dgm:prSet presAssocID="{CD534D95-0D38-4105-9BC7-B4EE77A08224}" presName="spaceRect" presStyleCnt="0"/>
      <dgm:spPr/>
    </dgm:pt>
    <dgm:pt modelId="{30F95CE6-D1A4-4A50-9DED-11C4F7827E15}" type="pres">
      <dgm:prSet presAssocID="{CD534D95-0D38-4105-9BC7-B4EE77A08224}" presName="parTx" presStyleLbl="revTx" presStyleIdx="1" presStyleCnt="4">
        <dgm:presLayoutVars>
          <dgm:chMax val="0"/>
          <dgm:chPref val="0"/>
        </dgm:presLayoutVars>
      </dgm:prSet>
      <dgm:spPr/>
    </dgm:pt>
    <dgm:pt modelId="{223C99D8-092C-44FC-9BC9-853E519E7F25}" type="pres">
      <dgm:prSet presAssocID="{197DEDA2-93F3-400B-8C13-12B5A9F45337}" presName="sibTrans" presStyleCnt="0"/>
      <dgm:spPr/>
    </dgm:pt>
    <dgm:pt modelId="{81F96C46-C776-4134-A57E-9BF357DF5A7F}" type="pres">
      <dgm:prSet presAssocID="{A0B29C9A-8978-401F-94D6-09586F50B1E0}" presName="compNode" presStyleCnt="0"/>
      <dgm:spPr/>
    </dgm:pt>
    <dgm:pt modelId="{551E88F3-444A-4E50-98B1-A7D3D25D8998}" type="pres">
      <dgm:prSet presAssocID="{A0B29C9A-8978-401F-94D6-09586F50B1E0}" presName="bgRect" presStyleLbl="bgShp" presStyleIdx="2" presStyleCnt="4"/>
      <dgm:spPr/>
    </dgm:pt>
    <dgm:pt modelId="{8B5E8156-AD15-4B73-A57C-1F88EE4CC66F}" type="pres">
      <dgm:prSet presAssocID="{A0B29C9A-8978-401F-94D6-09586F50B1E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F278590-1970-47CC-BFF1-5231C727BD13}" type="pres">
      <dgm:prSet presAssocID="{A0B29C9A-8978-401F-94D6-09586F50B1E0}" presName="spaceRect" presStyleCnt="0"/>
      <dgm:spPr/>
    </dgm:pt>
    <dgm:pt modelId="{457925B2-0B44-4478-BB6D-23AC5DF49414}" type="pres">
      <dgm:prSet presAssocID="{A0B29C9A-8978-401F-94D6-09586F50B1E0}" presName="parTx" presStyleLbl="revTx" presStyleIdx="2" presStyleCnt="4">
        <dgm:presLayoutVars>
          <dgm:chMax val="0"/>
          <dgm:chPref val="0"/>
        </dgm:presLayoutVars>
      </dgm:prSet>
      <dgm:spPr/>
    </dgm:pt>
    <dgm:pt modelId="{2D0D4439-D270-4564-BBA9-58B3139D6FF2}" type="pres">
      <dgm:prSet presAssocID="{D851825E-23B0-4B0F-B052-D12665427798}" presName="sibTrans" presStyleCnt="0"/>
      <dgm:spPr/>
    </dgm:pt>
    <dgm:pt modelId="{CD337DBC-6319-4FC0-B2A0-944F56400FF4}" type="pres">
      <dgm:prSet presAssocID="{544C06ED-BA96-43FB-B1CE-E62D2608D429}" presName="compNode" presStyleCnt="0"/>
      <dgm:spPr/>
    </dgm:pt>
    <dgm:pt modelId="{478D80BD-43BF-4E61-BC58-B54D3FAA1BBE}" type="pres">
      <dgm:prSet presAssocID="{544C06ED-BA96-43FB-B1CE-E62D2608D429}" presName="bgRect" presStyleLbl="bgShp" presStyleIdx="3" presStyleCnt="4"/>
      <dgm:spPr/>
    </dgm:pt>
    <dgm:pt modelId="{E050E7EB-26E5-4A24-8F90-23E18E743B1E}" type="pres">
      <dgm:prSet presAssocID="{544C06ED-BA96-43FB-B1CE-E62D2608D42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8BC20843-8715-4593-B988-6AE88D217DF0}" type="pres">
      <dgm:prSet presAssocID="{544C06ED-BA96-43FB-B1CE-E62D2608D429}" presName="spaceRect" presStyleCnt="0"/>
      <dgm:spPr/>
    </dgm:pt>
    <dgm:pt modelId="{8D4578BC-6D79-41AC-BAA4-1DDC12AF78CE}" type="pres">
      <dgm:prSet presAssocID="{544C06ED-BA96-43FB-B1CE-E62D2608D42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69A591C-39C7-7B4C-B580-A4B86341E958}" type="presOf" srcId="{CD534D95-0D38-4105-9BC7-B4EE77A08224}" destId="{30F95CE6-D1A4-4A50-9DED-11C4F7827E15}" srcOrd="0" destOrd="0" presId="urn:microsoft.com/office/officeart/2018/2/layout/IconVerticalSolidList"/>
    <dgm:cxn modelId="{B227A125-A9E8-4407-8D6A-F49E215D3822}" srcId="{25E6A758-11D9-49B2-A454-6C4FA8AE9538}" destId="{8FB4E875-510D-4E71-8319-86E97A73A098}" srcOrd="0" destOrd="0" parTransId="{F65217E1-9C19-4518-9CE0-6806AA042866}" sibTransId="{9C1D190A-2E7E-4304-AF8C-62BCBA7F2A4E}"/>
    <dgm:cxn modelId="{0B7C8E3C-9CBE-4A73-93B2-A3FD2B5797AA}" srcId="{25E6A758-11D9-49B2-A454-6C4FA8AE9538}" destId="{544C06ED-BA96-43FB-B1CE-E62D2608D429}" srcOrd="3" destOrd="0" parTransId="{9E10704F-A803-4A07-9E19-FA571A437111}" sibTransId="{AFB5E3C4-D9A7-49AE-BBD3-8C6374BF2E97}"/>
    <dgm:cxn modelId="{AB59B146-0780-7147-B5F1-B18C3B969F2C}" type="presOf" srcId="{544C06ED-BA96-43FB-B1CE-E62D2608D429}" destId="{8D4578BC-6D79-41AC-BAA4-1DDC12AF78CE}" srcOrd="0" destOrd="0" presId="urn:microsoft.com/office/officeart/2018/2/layout/IconVerticalSolidList"/>
    <dgm:cxn modelId="{3D479968-FF46-E04E-9FED-FED476D53256}" type="presOf" srcId="{8FB4E875-510D-4E71-8319-86E97A73A098}" destId="{CE198395-0CE8-466C-9FB0-099A3A5D88B4}" srcOrd="0" destOrd="0" presId="urn:microsoft.com/office/officeart/2018/2/layout/IconVerticalSolidList"/>
    <dgm:cxn modelId="{15C3E696-B10F-4A45-B9A0-2E5008AF1D63}" srcId="{25E6A758-11D9-49B2-A454-6C4FA8AE9538}" destId="{A0B29C9A-8978-401F-94D6-09586F50B1E0}" srcOrd="2" destOrd="0" parTransId="{E1A1CD63-0A4C-40A6-A67A-379E4F59AFAE}" sibTransId="{D851825E-23B0-4B0F-B052-D12665427798}"/>
    <dgm:cxn modelId="{0FA4829E-D386-9848-AB12-5079B50E1F86}" type="presOf" srcId="{A0B29C9A-8978-401F-94D6-09586F50B1E0}" destId="{457925B2-0B44-4478-BB6D-23AC5DF49414}" srcOrd="0" destOrd="0" presId="urn:microsoft.com/office/officeart/2018/2/layout/IconVerticalSolidList"/>
    <dgm:cxn modelId="{FCB1E59F-4D2A-4B41-8551-D785FCBC636C}" type="presOf" srcId="{25E6A758-11D9-49B2-A454-6C4FA8AE9538}" destId="{8008C896-4A72-46DE-B940-F717E8EA44C2}" srcOrd="0" destOrd="0" presId="urn:microsoft.com/office/officeart/2018/2/layout/IconVerticalSolidList"/>
    <dgm:cxn modelId="{46F779F2-C0B9-4EF1-99D0-A81927CDEB36}" srcId="{25E6A758-11D9-49B2-A454-6C4FA8AE9538}" destId="{CD534D95-0D38-4105-9BC7-B4EE77A08224}" srcOrd="1" destOrd="0" parTransId="{4BEC9E4C-4B16-45FF-BB0A-A14BBFA41715}" sibTransId="{197DEDA2-93F3-400B-8C13-12B5A9F45337}"/>
    <dgm:cxn modelId="{1D4AC321-715E-4448-9CEE-6551EEFEF377}" type="presParOf" srcId="{8008C896-4A72-46DE-B940-F717E8EA44C2}" destId="{BBC093CB-9377-4522-9D30-557893980C9C}" srcOrd="0" destOrd="0" presId="urn:microsoft.com/office/officeart/2018/2/layout/IconVerticalSolidList"/>
    <dgm:cxn modelId="{13637C76-6E80-5549-90F6-5C060439F43B}" type="presParOf" srcId="{BBC093CB-9377-4522-9D30-557893980C9C}" destId="{B69A3851-D0F4-4709-BABF-FD4D43941207}" srcOrd="0" destOrd="0" presId="urn:microsoft.com/office/officeart/2018/2/layout/IconVerticalSolidList"/>
    <dgm:cxn modelId="{8A5F38B2-EDF0-B441-A762-70BB73A5C046}" type="presParOf" srcId="{BBC093CB-9377-4522-9D30-557893980C9C}" destId="{7C1671D2-8018-409E-89A4-BC3B43783878}" srcOrd="1" destOrd="0" presId="urn:microsoft.com/office/officeart/2018/2/layout/IconVerticalSolidList"/>
    <dgm:cxn modelId="{769D6DE6-9F06-004F-9E80-EC81B4D0C7B7}" type="presParOf" srcId="{BBC093CB-9377-4522-9D30-557893980C9C}" destId="{C5F22F94-94AF-4CC1-ABD8-44989C30D207}" srcOrd="2" destOrd="0" presId="urn:microsoft.com/office/officeart/2018/2/layout/IconVerticalSolidList"/>
    <dgm:cxn modelId="{72247046-E239-9745-A0D9-062F330CFAEC}" type="presParOf" srcId="{BBC093CB-9377-4522-9D30-557893980C9C}" destId="{CE198395-0CE8-466C-9FB0-099A3A5D88B4}" srcOrd="3" destOrd="0" presId="urn:microsoft.com/office/officeart/2018/2/layout/IconVerticalSolidList"/>
    <dgm:cxn modelId="{9FC9567E-F9E5-964F-A67B-CC85075AF005}" type="presParOf" srcId="{8008C896-4A72-46DE-B940-F717E8EA44C2}" destId="{6D7144BF-8994-4CF7-8E0A-B2195BBCB848}" srcOrd="1" destOrd="0" presId="urn:microsoft.com/office/officeart/2018/2/layout/IconVerticalSolidList"/>
    <dgm:cxn modelId="{6432D169-8BB0-7D46-A880-EE35B9AC1E0B}" type="presParOf" srcId="{8008C896-4A72-46DE-B940-F717E8EA44C2}" destId="{770AC0BE-CDA1-42B3-82BF-AC5C6D5A9E47}" srcOrd="2" destOrd="0" presId="urn:microsoft.com/office/officeart/2018/2/layout/IconVerticalSolidList"/>
    <dgm:cxn modelId="{32DBB35B-A820-A447-A4C2-96F4E942908E}" type="presParOf" srcId="{770AC0BE-CDA1-42B3-82BF-AC5C6D5A9E47}" destId="{26EDD852-912B-41C7-97AC-925F50FEFD2D}" srcOrd="0" destOrd="0" presId="urn:microsoft.com/office/officeart/2018/2/layout/IconVerticalSolidList"/>
    <dgm:cxn modelId="{B05356BB-F64C-6144-BC39-B7A83E25221E}" type="presParOf" srcId="{770AC0BE-CDA1-42B3-82BF-AC5C6D5A9E47}" destId="{C315CB01-F224-4AA3-B798-A87A4CE4A5BD}" srcOrd="1" destOrd="0" presId="urn:microsoft.com/office/officeart/2018/2/layout/IconVerticalSolidList"/>
    <dgm:cxn modelId="{F8EBF10C-D7CD-6146-8DA8-3725A350EB64}" type="presParOf" srcId="{770AC0BE-CDA1-42B3-82BF-AC5C6D5A9E47}" destId="{1949026A-4274-4744-8E7E-B2CD841AE554}" srcOrd="2" destOrd="0" presId="urn:microsoft.com/office/officeart/2018/2/layout/IconVerticalSolidList"/>
    <dgm:cxn modelId="{4B6AAD37-C7BA-9244-BEC9-0DD95756C2B8}" type="presParOf" srcId="{770AC0BE-CDA1-42B3-82BF-AC5C6D5A9E47}" destId="{30F95CE6-D1A4-4A50-9DED-11C4F7827E15}" srcOrd="3" destOrd="0" presId="urn:microsoft.com/office/officeart/2018/2/layout/IconVerticalSolidList"/>
    <dgm:cxn modelId="{972CDBB1-A2C7-D740-930D-B86ECB6FB967}" type="presParOf" srcId="{8008C896-4A72-46DE-B940-F717E8EA44C2}" destId="{223C99D8-092C-44FC-9BC9-853E519E7F25}" srcOrd="3" destOrd="0" presId="urn:microsoft.com/office/officeart/2018/2/layout/IconVerticalSolidList"/>
    <dgm:cxn modelId="{786A80DA-E328-284C-944A-3B8696E84FCA}" type="presParOf" srcId="{8008C896-4A72-46DE-B940-F717E8EA44C2}" destId="{81F96C46-C776-4134-A57E-9BF357DF5A7F}" srcOrd="4" destOrd="0" presId="urn:microsoft.com/office/officeart/2018/2/layout/IconVerticalSolidList"/>
    <dgm:cxn modelId="{3A8C89E9-65E8-7943-88D4-3EA76B9BFFC1}" type="presParOf" srcId="{81F96C46-C776-4134-A57E-9BF357DF5A7F}" destId="{551E88F3-444A-4E50-98B1-A7D3D25D8998}" srcOrd="0" destOrd="0" presId="urn:microsoft.com/office/officeart/2018/2/layout/IconVerticalSolidList"/>
    <dgm:cxn modelId="{F0BEA479-D8C7-CA4E-A666-76CCB22A2212}" type="presParOf" srcId="{81F96C46-C776-4134-A57E-9BF357DF5A7F}" destId="{8B5E8156-AD15-4B73-A57C-1F88EE4CC66F}" srcOrd="1" destOrd="0" presId="urn:microsoft.com/office/officeart/2018/2/layout/IconVerticalSolidList"/>
    <dgm:cxn modelId="{FF3F2F9D-A6F1-DC40-912D-C32F79888436}" type="presParOf" srcId="{81F96C46-C776-4134-A57E-9BF357DF5A7F}" destId="{1F278590-1970-47CC-BFF1-5231C727BD13}" srcOrd="2" destOrd="0" presId="urn:microsoft.com/office/officeart/2018/2/layout/IconVerticalSolidList"/>
    <dgm:cxn modelId="{F4D6E2F3-58AC-C34F-9E2C-00F1813B4BD2}" type="presParOf" srcId="{81F96C46-C776-4134-A57E-9BF357DF5A7F}" destId="{457925B2-0B44-4478-BB6D-23AC5DF49414}" srcOrd="3" destOrd="0" presId="urn:microsoft.com/office/officeart/2018/2/layout/IconVerticalSolidList"/>
    <dgm:cxn modelId="{AA8EF8BB-C830-E146-9250-721D3FECAC29}" type="presParOf" srcId="{8008C896-4A72-46DE-B940-F717E8EA44C2}" destId="{2D0D4439-D270-4564-BBA9-58B3139D6FF2}" srcOrd="5" destOrd="0" presId="urn:microsoft.com/office/officeart/2018/2/layout/IconVerticalSolidList"/>
    <dgm:cxn modelId="{005480B9-50B3-344C-B7E0-A57A787ECE93}" type="presParOf" srcId="{8008C896-4A72-46DE-B940-F717E8EA44C2}" destId="{CD337DBC-6319-4FC0-B2A0-944F56400FF4}" srcOrd="6" destOrd="0" presId="urn:microsoft.com/office/officeart/2018/2/layout/IconVerticalSolidList"/>
    <dgm:cxn modelId="{E81F483F-2FF2-1B4B-9646-BCD81433CAAB}" type="presParOf" srcId="{CD337DBC-6319-4FC0-B2A0-944F56400FF4}" destId="{478D80BD-43BF-4E61-BC58-B54D3FAA1BBE}" srcOrd="0" destOrd="0" presId="urn:microsoft.com/office/officeart/2018/2/layout/IconVerticalSolidList"/>
    <dgm:cxn modelId="{C6E616C3-0861-CB41-B28B-BB6B26F35B5F}" type="presParOf" srcId="{CD337DBC-6319-4FC0-B2A0-944F56400FF4}" destId="{E050E7EB-26E5-4A24-8F90-23E18E743B1E}" srcOrd="1" destOrd="0" presId="urn:microsoft.com/office/officeart/2018/2/layout/IconVerticalSolidList"/>
    <dgm:cxn modelId="{93416A47-C3EC-444F-8FE4-2F373042707A}" type="presParOf" srcId="{CD337DBC-6319-4FC0-B2A0-944F56400FF4}" destId="{8BC20843-8715-4593-B988-6AE88D217DF0}" srcOrd="2" destOrd="0" presId="urn:microsoft.com/office/officeart/2018/2/layout/IconVerticalSolidList"/>
    <dgm:cxn modelId="{400B1DFB-2243-4B4A-980A-5CA6EEFD0259}" type="presParOf" srcId="{CD337DBC-6319-4FC0-B2A0-944F56400FF4}" destId="{8D4578BC-6D79-41AC-BAA4-1DDC12AF78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000CD1-7268-4097-B230-F21363804DE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C7B1F8D-0CB9-4203-9503-3F499E608026}">
      <dgm:prSet/>
      <dgm:spPr/>
      <dgm:t>
        <a:bodyPr/>
        <a:lstStyle/>
        <a:p>
          <a:r>
            <a:rPr lang="en-US" dirty="0"/>
            <a:t>Time – 52%</a:t>
          </a:r>
        </a:p>
      </dgm:t>
    </dgm:pt>
    <dgm:pt modelId="{39830E9A-6F63-44E5-A008-B62D828BCB95}" type="parTrans" cxnId="{662EA9A4-F35B-4896-8693-5236328BB2BE}">
      <dgm:prSet/>
      <dgm:spPr/>
      <dgm:t>
        <a:bodyPr/>
        <a:lstStyle/>
        <a:p>
          <a:endParaRPr lang="en-US"/>
        </a:p>
      </dgm:t>
    </dgm:pt>
    <dgm:pt modelId="{00DF191C-1357-427F-996A-0E1D310FC134}" type="sibTrans" cxnId="{662EA9A4-F35B-4896-8693-5236328BB2BE}">
      <dgm:prSet/>
      <dgm:spPr/>
      <dgm:t>
        <a:bodyPr/>
        <a:lstStyle/>
        <a:p>
          <a:endParaRPr lang="en-US"/>
        </a:p>
      </dgm:t>
    </dgm:pt>
    <dgm:pt modelId="{C72AF7AF-C983-4CC6-B65C-96E973ED1136}">
      <dgm:prSet/>
      <dgm:spPr/>
      <dgm:t>
        <a:bodyPr/>
        <a:lstStyle/>
        <a:p>
          <a:r>
            <a:rPr lang="en-US"/>
            <a:t>Cost – 71%</a:t>
          </a:r>
        </a:p>
      </dgm:t>
    </dgm:pt>
    <dgm:pt modelId="{94F4D90F-E467-4A18-A5FD-3D6CE6827121}" type="parTrans" cxnId="{4D77EF89-3D1D-4CA5-9504-E59ED0D6B4AA}">
      <dgm:prSet/>
      <dgm:spPr/>
      <dgm:t>
        <a:bodyPr/>
        <a:lstStyle/>
        <a:p>
          <a:endParaRPr lang="en-US"/>
        </a:p>
      </dgm:t>
    </dgm:pt>
    <dgm:pt modelId="{56BDF415-3C50-44AF-A981-9B8456EBD459}" type="sibTrans" cxnId="{4D77EF89-3D1D-4CA5-9504-E59ED0D6B4AA}">
      <dgm:prSet/>
      <dgm:spPr/>
      <dgm:t>
        <a:bodyPr/>
        <a:lstStyle/>
        <a:p>
          <a:endParaRPr lang="en-US"/>
        </a:p>
      </dgm:t>
    </dgm:pt>
    <dgm:pt modelId="{4765D869-CCF3-4437-A46B-6D6092308682}">
      <dgm:prSet/>
      <dgm:spPr/>
      <dgm:t>
        <a:bodyPr/>
        <a:lstStyle/>
        <a:p>
          <a:r>
            <a:rPr lang="en-US" dirty="0"/>
            <a:t>Availability near to home – 74%</a:t>
          </a:r>
        </a:p>
      </dgm:t>
    </dgm:pt>
    <dgm:pt modelId="{857FB0A4-D87D-4CAD-8786-4A31DF5F7C49}" type="parTrans" cxnId="{FAD2BE97-4A41-423B-98E0-813149A9EEAA}">
      <dgm:prSet/>
      <dgm:spPr/>
      <dgm:t>
        <a:bodyPr/>
        <a:lstStyle/>
        <a:p>
          <a:endParaRPr lang="en-US"/>
        </a:p>
      </dgm:t>
    </dgm:pt>
    <dgm:pt modelId="{A27210BB-7B40-44C6-AC4B-7B3CC6D2CB95}" type="sibTrans" cxnId="{FAD2BE97-4A41-423B-98E0-813149A9EEAA}">
      <dgm:prSet/>
      <dgm:spPr/>
      <dgm:t>
        <a:bodyPr/>
        <a:lstStyle/>
        <a:p>
          <a:endParaRPr lang="en-US"/>
        </a:p>
      </dgm:t>
    </dgm:pt>
    <dgm:pt modelId="{7BE308D1-2AC8-480E-B154-0C6FAEA2C14B}">
      <dgm:prSet/>
      <dgm:spPr/>
      <dgm:t>
        <a:bodyPr/>
        <a:lstStyle/>
        <a:p>
          <a:r>
            <a:rPr lang="en-US"/>
            <a:t>Maintaining a work/life balance – 73%</a:t>
          </a:r>
        </a:p>
      </dgm:t>
    </dgm:pt>
    <dgm:pt modelId="{F3A82668-31B0-466D-8771-ACB5946F9DB7}" type="parTrans" cxnId="{5D575C49-CF45-4135-BDE4-D4F0A0A3B401}">
      <dgm:prSet/>
      <dgm:spPr/>
      <dgm:t>
        <a:bodyPr/>
        <a:lstStyle/>
        <a:p>
          <a:endParaRPr lang="en-US"/>
        </a:p>
      </dgm:t>
    </dgm:pt>
    <dgm:pt modelId="{738C3E1E-EAE6-413C-BF2F-D542A748D34B}" type="sibTrans" cxnId="{5D575C49-CF45-4135-BDE4-D4F0A0A3B401}">
      <dgm:prSet/>
      <dgm:spPr/>
      <dgm:t>
        <a:bodyPr/>
        <a:lstStyle/>
        <a:p>
          <a:endParaRPr lang="en-US"/>
        </a:p>
      </dgm:t>
    </dgm:pt>
    <dgm:pt modelId="{215B0A24-00DC-429A-B6AC-F9DC7E63090F}">
      <dgm:prSet/>
      <dgm:spPr/>
      <dgm:t>
        <a:bodyPr/>
        <a:lstStyle/>
        <a:p>
          <a:r>
            <a:rPr lang="en-US"/>
            <a:t>CPD needs to occur outside of clinical time 71%</a:t>
          </a:r>
        </a:p>
      </dgm:t>
    </dgm:pt>
    <dgm:pt modelId="{54BB6C30-6968-49FB-9B2D-ED6C18E8430C}" type="parTrans" cxnId="{4E13425D-226A-43C4-9C17-BF4FCC165954}">
      <dgm:prSet/>
      <dgm:spPr/>
      <dgm:t>
        <a:bodyPr/>
        <a:lstStyle/>
        <a:p>
          <a:endParaRPr lang="en-US"/>
        </a:p>
      </dgm:t>
    </dgm:pt>
    <dgm:pt modelId="{F3052EEF-9754-49B2-9811-6E1859EB1C92}" type="sibTrans" cxnId="{4E13425D-226A-43C4-9C17-BF4FCC165954}">
      <dgm:prSet/>
      <dgm:spPr/>
      <dgm:t>
        <a:bodyPr/>
        <a:lstStyle/>
        <a:p>
          <a:endParaRPr lang="en-US"/>
        </a:p>
      </dgm:t>
    </dgm:pt>
    <dgm:pt modelId="{D7297816-6866-4F6B-8BCA-276B48B38388}" type="pres">
      <dgm:prSet presAssocID="{74000CD1-7268-4097-B230-F21363804DE2}" presName="root" presStyleCnt="0">
        <dgm:presLayoutVars>
          <dgm:dir/>
          <dgm:resizeHandles val="exact"/>
        </dgm:presLayoutVars>
      </dgm:prSet>
      <dgm:spPr/>
    </dgm:pt>
    <dgm:pt modelId="{16562F4A-C4EA-442B-B303-BE015E0C911D}" type="pres">
      <dgm:prSet presAssocID="{74000CD1-7268-4097-B230-F21363804DE2}" presName="container" presStyleCnt="0">
        <dgm:presLayoutVars>
          <dgm:dir/>
          <dgm:resizeHandles val="exact"/>
        </dgm:presLayoutVars>
      </dgm:prSet>
      <dgm:spPr/>
    </dgm:pt>
    <dgm:pt modelId="{3004BCAB-0DF5-40DA-AFDF-2E26B7CBE136}" type="pres">
      <dgm:prSet presAssocID="{AC7B1F8D-0CB9-4203-9503-3F499E608026}" presName="compNode" presStyleCnt="0"/>
      <dgm:spPr/>
    </dgm:pt>
    <dgm:pt modelId="{A8E747B2-87FF-40B2-ABAB-98BBF17A22A0}" type="pres">
      <dgm:prSet presAssocID="{AC7B1F8D-0CB9-4203-9503-3F499E608026}" presName="iconBgRect" presStyleLbl="bgShp" presStyleIdx="0" presStyleCnt="5"/>
      <dgm:spPr/>
    </dgm:pt>
    <dgm:pt modelId="{87CFC45B-2AE3-4B25-B315-F7BE4E34FE10}" type="pres">
      <dgm:prSet presAssocID="{AC7B1F8D-0CB9-4203-9503-3F499E60802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969613E4-2F95-4CFD-A605-3A30694444CB}" type="pres">
      <dgm:prSet presAssocID="{AC7B1F8D-0CB9-4203-9503-3F499E608026}" presName="spaceRect" presStyleCnt="0"/>
      <dgm:spPr/>
    </dgm:pt>
    <dgm:pt modelId="{553EAE41-9253-4DD4-9362-EDB7D9A98352}" type="pres">
      <dgm:prSet presAssocID="{AC7B1F8D-0CB9-4203-9503-3F499E608026}" presName="textRect" presStyleLbl="revTx" presStyleIdx="0" presStyleCnt="5">
        <dgm:presLayoutVars>
          <dgm:chMax val="1"/>
          <dgm:chPref val="1"/>
        </dgm:presLayoutVars>
      </dgm:prSet>
      <dgm:spPr/>
    </dgm:pt>
    <dgm:pt modelId="{106C7581-42F6-48BB-B784-5ABA0CE6DC86}" type="pres">
      <dgm:prSet presAssocID="{00DF191C-1357-427F-996A-0E1D310FC134}" presName="sibTrans" presStyleLbl="sibTrans2D1" presStyleIdx="0" presStyleCnt="0"/>
      <dgm:spPr/>
    </dgm:pt>
    <dgm:pt modelId="{FB6E6608-125D-4AA5-A4ED-41981D8D1DB7}" type="pres">
      <dgm:prSet presAssocID="{C72AF7AF-C983-4CC6-B65C-96E973ED1136}" presName="compNode" presStyleCnt="0"/>
      <dgm:spPr/>
    </dgm:pt>
    <dgm:pt modelId="{4B2DD5A5-2DEB-411B-B372-BB29EDECE63D}" type="pres">
      <dgm:prSet presAssocID="{C72AF7AF-C983-4CC6-B65C-96E973ED1136}" presName="iconBgRect" presStyleLbl="bgShp" presStyleIdx="1" presStyleCnt="5"/>
      <dgm:spPr/>
    </dgm:pt>
    <dgm:pt modelId="{F08E2911-5FDB-4133-9A4A-0C7A1BA4042C}" type="pres">
      <dgm:prSet presAssocID="{C72AF7AF-C983-4CC6-B65C-96E973ED113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787505E-9FD1-424A-B928-C3B50DE12EA3}" type="pres">
      <dgm:prSet presAssocID="{C72AF7AF-C983-4CC6-B65C-96E973ED1136}" presName="spaceRect" presStyleCnt="0"/>
      <dgm:spPr/>
    </dgm:pt>
    <dgm:pt modelId="{1971ABF5-5F17-4A71-B406-579603B71BEC}" type="pres">
      <dgm:prSet presAssocID="{C72AF7AF-C983-4CC6-B65C-96E973ED1136}" presName="textRect" presStyleLbl="revTx" presStyleIdx="1" presStyleCnt="5">
        <dgm:presLayoutVars>
          <dgm:chMax val="1"/>
          <dgm:chPref val="1"/>
        </dgm:presLayoutVars>
      </dgm:prSet>
      <dgm:spPr/>
    </dgm:pt>
    <dgm:pt modelId="{7D9FB0E0-C7A7-44FA-B1D7-FF07E6539EF1}" type="pres">
      <dgm:prSet presAssocID="{56BDF415-3C50-44AF-A981-9B8456EBD459}" presName="sibTrans" presStyleLbl="sibTrans2D1" presStyleIdx="0" presStyleCnt="0"/>
      <dgm:spPr/>
    </dgm:pt>
    <dgm:pt modelId="{CA4C6F4C-653E-439D-B230-E7DFD787B41F}" type="pres">
      <dgm:prSet presAssocID="{4765D869-CCF3-4437-A46B-6D6092308682}" presName="compNode" presStyleCnt="0"/>
      <dgm:spPr/>
    </dgm:pt>
    <dgm:pt modelId="{41DE6D5F-989A-4663-B726-47255422ED5A}" type="pres">
      <dgm:prSet presAssocID="{4765D869-CCF3-4437-A46B-6D6092308682}" presName="iconBgRect" presStyleLbl="bgShp" presStyleIdx="2" presStyleCnt="5"/>
      <dgm:spPr/>
    </dgm:pt>
    <dgm:pt modelId="{6C1E3B71-8EA9-4527-A462-A5C8F6474393}" type="pres">
      <dgm:prSet presAssocID="{4765D869-CCF3-4437-A46B-6D609230868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D6C39D84-3663-4203-9105-78106977BF3D}" type="pres">
      <dgm:prSet presAssocID="{4765D869-CCF3-4437-A46B-6D6092308682}" presName="spaceRect" presStyleCnt="0"/>
      <dgm:spPr/>
    </dgm:pt>
    <dgm:pt modelId="{4F2075A5-2169-46A1-AAB2-117D1DCBA5A9}" type="pres">
      <dgm:prSet presAssocID="{4765D869-CCF3-4437-A46B-6D6092308682}" presName="textRect" presStyleLbl="revTx" presStyleIdx="2" presStyleCnt="5">
        <dgm:presLayoutVars>
          <dgm:chMax val="1"/>
          <dgm:chPref val="1"/>
        </dgm:presLayoutVars>
      </dgm:prSet>
      <dgm:spPr/>
    </dgm:pt>
    <dgm:pt modelId="{66ADE50B-B5BF-49BC-A9D1-395C6B000652}" type="pres">
      <dgm:prSet presAssocID="{A27210BB-7B40-44C6-AC4B-7B3CC6D2CB95}" presName="sibTrans" presStyleLbl="sibTrans2D1" presStyleIdx="0" presStyleCnt="0"/>
      <dgm:spPr/>
    </dgm:pt>
    <dgm:pt modelId="{89D00965-905F-411D-B4D9-F1D16BFD2B8F}" type="pres">
      <dgm:prSet presAssocID="{7BE308D1-2AC8-480E-B154-0C6FAEA2C14B}" presName="compNode" presStyleCnt="0"/>
      <dgm:spPr/>
    </dgm:pt>
    <dgm:pt modelId="{FA7980A6-D26D-4228-996E-AB02393116E5}" type="pres">
      <dgm:prSet presAssocID="{7BE308D1-2AC8-480E-B154-0C6FAEA2C14B}" presName="iconBgRect" presStyleLbl="bgShp" presStyleIdx="3" presStyleCnt="5"/>
      <dgm:spPr/>
    </dgm:pt>
    <dgm:pt modelId="{99C590CC-FB18-4D4E-9A55-0B1A6909706B}" type="pres">
      <dgm:prSet presAssocID="{7BE308D1-2AC8-480E-B154-0C6FAEA2C14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B9DC05E-FD6F-4B28-9DBC-1EB9D35DD618}" type="pres">
      <dgm:prSet presAssocID="{7BE308D1-2AC8-480E-B154-0C6FAEA2C14B}" presName="spaceRect" presStyleCnt="0"/>
      <dgm:spPr/>
    </dgm:pt>
    <dgm:pt modelId="{9A560860-5653-40F5-9106-A82E4C3E8D5E}" type="pres">
      <dgm:prSet presAssocID="{7BE308D1-2AC8-480E-B154-0C6FAEA2C14B}" presName="textRect" presStyleLbl="revTx" presStyleIdx="3" presStyleCnt="5">
        <dgm:presLayoutVars>
          <dgm:chMax val="1"/>
          <dgm:chPref val="1"/>
        </dgm:presLayoutVars>
      </dgm:prSet>
      <dgm:spPr/>
    </dgm:pt>
    <dgm:pt modelId="{BC81DB4A-1FD1-4987-A324-0461122BD420}" type="pres">
      <dgm:prSet presAssocID="{738C3E1E-EAE6-413C-BF2F-D542A748D34B}" presName="sibTrans" presStyleLbl="sibTrans2D1" presStyleIdx="0" presStyleCnt="0"/>
      <dgm:spPr/>
    </dgm:pt>
    <dgm:pt modelId="{46B19FAD-A144-4E1C-A944-B088F54AA38F}" type="pres">
      <dgm:prSet presAssocID="{215B0A24-00DC-429A-B6AC-F9DC7E63090F}" presName="compNode" presStyleCnt="0"/>
      <dgm:spPr/>
    </dgm:pt>
    <dgm:pt modelId="{3E75977A-3C25-4C3B-BE9A-5D94D8D0FB33}" type="pres">
      <dgm:prSet presAssocID="{215B0A24-00DC-429A-B6AC-F9DC7E63090F}" presName="iconBgRect" presStyleLbl="bgShp" presStyleIdx="4" presStyleCnt="5"/>
      <dgm:spPr/>
    </dgm:pt>
    <dgm:pt modelId="{E147DD1F-698C-4666-9019-AD8A41BFBE65}" type="pres">
      <dgm:prSet presAssocID="{215B0A24-00DC-429A-B6AC-F9DC7E63090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DD61B360-EB5F-41CE-958D-CA2CDE64C586}" type="pres">
      <dgm:prSet presAssocID="{215B0A24-00DC-429A-B6AC-F9DC7E63090F}" presName="spaceRect" presStyleCnt="0"/>
      <dgm:spPr/>
    </dgm:pt>
    <dgm:pt modelId="{7A809302-BB38-43E7-BFFB-FA3E62EE8DC1}" type="pres">
      <dgm:prSet presAssocID="{215B0A24-00DC-429A-B6AC-F9DC7E63090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694B92C-B751-441C-BEC4-C6C938A7E357}" type="presOf" srcId="{00DF191C-1357-427F-996A-0E1D310FC134}" destId="{106C7581-42F6-48BB-B784-5ABA0CE6DC86}" srcOrd="0" destOrd="0" presId="urn:microsoft.com/office/officeart/2018/2/layout/IconCircleList"/>
    <dgm:cxn modelId="{18B6F33F-2152-4DD5-8965-EB7B5EAE384A}" type="presOf" srcId="{56BDF415-3C50-44AF-A981-9B8456EBD459}" destId="{7D9FB0E0-C7A7-44FA-B1D7-FF07E6539EF1}" srcOrd="0" destOrd="0" presId="urn:microsoft.com/office/officeart/2018/2/layout/IconCircleList"/>
    <dgm:cxn modelId="{5D575C49-CF45-4135-BDE4-D4F0A0A3B401}" srcId="{74000CD1-7268-4097-B230-F21363804DE2}" destId="{7BE308D1-2AC8-480E-B154-0C6FAEA2C14B}" srcOrd="3" destOrd="0" parTransId="{F3A82668-31B0-466D-8771-ACB5946F9DB7}" sibTransId="{738C3E1E-EAE6-413C-BF2F-D542A748D34B}"/>
    <dgm:cxn modelId="{86E57B55-1FD0-4884-B186-CF9F5FDF0B1C}" type="presOf" srcId="{A27210BB-7B40-44C6-AC4B-7B3CC6D2CB95}" destId="{66ADE50B-B5BF-49BC-A9D1-395C6B000652}" srcOrd="0" destOrd="0" presId="urn:microsoft.com/office/officeart/2018/2/layout/IconCircleList"/>
    <dgm:cxn modelId="{4E13425D-226A-43C4-9C17-BF4FCC165954}" srcId="{74000CD1-7268-4097-B230-F21363804DE2}" destId="{215B0A24-00DC-429A-B6AC-F9DC7E63090F}" srcOrd="4" destOrd="0" parTransId="{54BB6C30-6968-49FB-9B2D-ED6C18E8430C}" sibTransId="{F3052EEF-9754-49B2-9811-6E1859EB1C92}"/>
    <dgm:cxn modelId="{4D77EF89-3D1D-4CA5-9504-E59ED0D6B4AA}" srcId="{74000CD1-7268-4097-B230-F21363804DE2}" destId="{C72AF7AF-C983-4CC6-B65C-96E973ED1136}" srcOrd="1" destOrd="0" parTransId="{94F4D90F-E467-4A18-A5FD-3D6CE6827121}" sibTransId="{56BDF415-3C50-44AF-A981-9B8456EBD459}"/>
    <dgm:cxn modelId="{FEC9558F-8E1B-4309-BB84-8FCE28618575}" type="presOf" srcId="{738C3E1E-EAE6-413C-BF2F-D542A748D34B}" destId="{BC81DB4A-1FD1-4987-A324-0461122BD420}" srcOrd="0" destOrd="0" presId="urn:microsoft.com/office/officeart/2018/2/layout/IconCircleList"/>
    <dgm:cxn modelId="{04855894-CB42-461C-A0BD-BCD08095A3DD}" type="presOf" srcId="{74000CD1-7268-4097-B230-F21363804DE2}" destId="{D7297816-6866-4F6B-8BCA-276B48B38388}" srcOrd="0" destOrd="0" presId="urn:microsoft.com/office/officeart/2018/2/layout/IconCircleList"/>
    <dgm:cxn modelId="{9BD6BE96-8A0E-4480-8137-BBA2BC7AD51A}" type="presOf" srcId="{215B0A24-00DC-429A-B6AC-F9DC7E63090F}" destId="{7A809302-BB38-43E7-BFFB-FA3E62EE8DC1}" srcOrd="0" destOrd="0" presId="urn:microsoft.com/office/officeart/2018/2/layout/IconCircleList"/>
    <dgm:cxn modelId="{FAD2BE97-4A41-423B-98E0-813149A9EEAA}" srcId="{74000CD1-7268-4097-B230-F21363804DE2}" destId="{4765D869-CCF3-4437-A46B-6D6092308682}" srcOrd="2" destOrd="0" parTransId="{857FB0A4-D87D-4CAD-8786-4A31DF5F7C49}" sibTransId="{A27210BB-7B40-44C6-AC4B-7B3CC6D2CB95}"/>
    <dgm:cxn modelId="{36A991A3-311E-4BAE-8A42-8074793666AD}" type="presOf" srcId="{C72AF7AF-C983-4CC6-B65C-96E973ED1136}" destId="{1971ABF5-5F17-4A71-B406-579603B71BEC}" srcOrd="0" destOrd="0" presId="urn:microsoft.com/office/officeart/2018/2/layout/IconCircleList"/>
    <dgm:cxn modelId="{662EA9A4-F35B-4896-8693-5236328BB2BE}" srcId="{74000CD1-7268-4097-B230-F21363804DE2}" destId="{AC7B1F8D-0CB9-4203-9503-3F499E608026}" srcOrd="0" destOrd="0" parTransId="{39830E9A-6F63-44E5-A008-B62D828BCB95}" sibTransId="{00DF191C-1357-427F-996A-0E1D310FC134}"/>
    <dgm:cxn modelId="{B5B97FE3-0956-4FA7-937D-73AEA1FB4A35}" type="presOf" srcId="{AC7B1F8D-0CB9-4203-9503-3F499E608026}" destId="{553EAE41-9253-4DD4-9362-EDB7D9A98352}" srcOrd="0" destOrd="0" presId="urn:microsoft.com/office/officeart/2018/2/layout/IconCircleList"/>
    <dgm:cxn modelId="{B18D8AE8-695F-4362-9C94-7DFC3BA2AE7C}" type="presOf" srcId="{7BE308D1-2AC8-480E-B154-0C6FAEA2C14B}" destId="{9A560860-5653-40F5-9106-A82E4C3E8D5E}" srcOrd="0" destOrd="0" presId="urn:microsoft.com/office/officeart/2018/2/layout/IconCircleList"/>
    <dgm:cxn modelId="{ADA898FE-EE29-4918-92D1-95BFD373C428}" type="presOf" srcId="{4765D869-CCF3-4437-A46B-6D6092308682}" destId="{4F2075A5-2169-46A1-AAB2-117D1DCBA5A9}" srcOrd="0" destOrd="0" presId="urn:microsoft.com/office/officeart/2018/2/layout/IconCircleList"/>
    <dgm:cxn modelId="{9F88BED0-CA77-4C81-9623-43A269827BD5}" type="presParOf" srcId="{D7297816-6866-4F6B-8BCA-276B48B38388}" destId="{16562F4A-C4EA-442B-B303-BE015E0C911D}" srcOrd="0" destOrd="0" presId="urn:microsoft.com/office/officeart/2018/2/layout/IconCircleList"/>
    <dgm:cxn modelId="{5B5FE9CB-BF1E-49D8-A099-15A418507BF7}" type="presParOf" srcId="{16562F4A-C4EA-442B-B303-BE015E0C911D}" destId="{3004BCAB-0DF5-40DA-AFDF-2E26B7CBE136}" srcOrd="0" destOrd="0" presId="urn:microsoft.com/office/officeart/2018/2/layout/IconCircleList"/>
    <dgm:cxn modelId="{02E83C43-496F-49FD-ACFD-1FDE5932DC06}" type="presParOf" srcId="{3004BCAB-0DF5-40DA-AFDF-2E26B7CBE136}" destId="{A8E747B2-87FF-40B2-ABAB-98BBF17A22A0}" srcOrd="0" destOrd="0" presId="urn:microsoft.com/office/officeart/2018/2/layout/IconCircleList"/>
    <dgm:cxn modelId="{0381A761-9391-4C0F-A455-146E94E5EBF2}" type="presParOf" srcId="{3004BCAB-0DF5-40DA-AFDF-2E26B7CBE136}" destId="{87CFC45B-2AE3-4B25-B315-F7BE4E34FE10}" srcOrd="1" destOrd="0" presId="urn:microsoft.com/office/officeart/2018/2/layout/IconCircleList"/>
    <dgm:cxn modelId="{F5E7E262-26CC-48ED-BB16-A708232CFB13}" type="presParOf" srcId="{3004BCAB-0DF5-40DA-AFDF-2E26B7CBE136}" destId="{969613E4-2F95-4CFD-A605-3A30694444CB}" srcOrd="2" destOrd="0" presId="urn:microsoft.com/office/officeart/2018/2/layout/IconCircleList"/>
    <dgm:cxn modelId="{7E681FC0-7B76-46CA-BDD6-153C76F3CAC3}" type="presParOf" srcId="{3004BCAB-0DF5-40DA-AFDF-2E26B7CBE136}" destId="{553EAE41-9253-4DD4-9362-EDB7D9A98352}" srcOrd="3" destOrd="0" presId="urn:microsoft.com/office/officeart/2018/2/layout/IconCircleList"/>
    <dgm:cxn modelId="{53EE6317-ED17-46C2-A9DF-F4B26854D856}" type="presParOf" srcId="{16562F4A-C4EA-442B-B303-BE015E0C911D}" destId="{106C7581-42F6-48BB-B784-5ABA0CE6DC86}" srcOrd="1" destOrd="0" presId="urn:microsoft.com/office/officeart/2018/2/layout/IconCircleList"/>
    <dgm:cxn modelId="{9AFB8D44-6CBA-47CD-B9A1-0A18AE335E81}" type="presParOf" srcId="{16562F4A-C4EA-442B-B303-BE015E0C911D}" destId="{FB6E6608-125D-4AA5-A4ED-41981D8D1DB7}" srcOrd="2" destOrd="0" presId="urn:microsoft.com/office/officeart/2018/2/layout/IconCircleList"/>
    <dgm:cxn modelId="{D3375F83-4EB7-4EC7-BB12-58BB416A85DA}" type="presParOf" srcId="{FB6E6608-125D-4AA5-A4ED-41981D8D1DB7}" destId="{4B2DD5A5-2DEB-411B-B372-BB29EDECE63D}" srcOrd="0" destOrd="0" presId="urn:microsoft.com/office/officeart/2018/2/layout/IconCircleList"/>
    <dgm:cxn modelId="{576B5A7A-13B3-47FF-9B03-0FAFE92B5605}" type="presParOf" srcId="{FB6E6608-125D-4AA5-A4ED-41981D8D1DB7}" destId="{F08E2911-5FDB-4133-9A4A-0C7A1BA4042C}" srcOrd="1" destOrd="0" presId="urn:microsoft.com/office/officeart/2018/2/layout/IconCircleList"/>
    <dgm:cxn modelId="{AD45499B-2C1B-4E48-AD45-81D9DD0DA045}" type="presParOf" srcId="{FB6E6608-125D-4AA5-A4ED-41981D8D1DB7}" destId="{0787505E-9FD1-424A-B928-C3B50DE12EA3}" srcOrd="2" destOrd="0" presId="urn:microsoft.com/office/officeart/2018/2/layout/IconCircleList"/>
    <dgm:cxn modelId="{C5C722CF-C097-4FCE-96E1-57E6B8E26350}" type="presParOf" srcId="{FB6E6608-125D-4AA5-A4ED-41981D8D1DB7}" destId="{1971ABF5-5F17-4A71-B406-579603B71BEC}" srcOrd="3" destOrd="0" presId="urn:microsoft.com/office/officeart/2018/2/layout/IconCircleList"/>
    <dgm:cxn modelId="{51EEB9B9-A195-4396-A8C1-8CB96EF5C3F4}" type="presParOf" srcId="{16562F4A-C4EA-442B-B303-BE015E0C911D}" destId="{7D9FB0E0-C7A7-44FA-B1D7-FF07E6539EF1}" srcOrd="3" destOrd="0" presId="urn:microsoft.com/office/officeart/2018/2/layout/IconCircleList"/>
    <dgm:cxn modelId="{5F7F778A-D23C-4789-93BD-DDAFCF3103A3}" type="presParOf" srcId="{16562F4A-C4EA-442B-B303-BE015E0C911D}" destId="{CA4C6F4C-653E-439D-B230-E7DFD787B41F}" srcOrd="4" destOrd="0" presId="urn:microsoft.com/office/officeart/2018/2/layout/IconCircleList"/>
    <dgm:cxn modelId="{898CEC67-6B39-4F95-8E3E-8A8472E28D04}" type="presParOf" srcId="{CA4C6F4C-653E-439D-B230-E7DFD787B41F}" destId="{41DE6D5F-989A-4663-B726-47255422ED5A}" srcOrd="0" destOrd="0" presId="urn:microsoft.com/office/officeart/2018/2/layout/IconCircleList"/>
    <dgm:cxn modelId="{461228F2-D6BF-4564-B0A8-6DF6A69723D1}" type="presParOf" srcId="{CA4C6F4C-653E-439D-B230-E7DFD787B41F}" destId="{6C1E3B71-8EA9-4527-A462-A5C8F6474393}" srcOrd="1" destOrd="0" presId="urn:microsoft.com/office/officeart/2018/2/layout/IconCircleList"/>
    <dgm:cxn modelId="{70AB0483-DBDE-4184-8CD4-0987833F4DD1}" type="presParOf" srcId="{CA4C6F4C-653E-439D-B230-E7DFD787B41F}" destId="{D6C39D84-3663-4203-9105-78106977BF3D}" srcOrd="2" destOrd="0" presId="urn:microsoft.com/office/officeart/2018/2/layout/IconCircleList"/>
    <dgm:cxn modelId="{D0FE5B2A-E43B-4A62-9C1D-5541753C08A7}" type="presParOf" srcId="{CA4C6F4C-653E-439D-B230-E7DFD787B41F}" destId="{4F2075A5-2169-46A1-AAB2-117D1DCBA5A9}" srcOrd="3" destOrd="0" presId="urn:microsoft.com/office/officeart/2018/2/layout/IconCircleList"/>
    <dgm:cxn modelId="{9CC2E3AD-3C0A-47A4-894F-798D1483A4DF}" type="presParOf" srcId="{16562F4A-C4EA-442B-B303-BE015E0C911D}" destId="{66ADE50B-B5BF-49BC-A9D1-395C6B000652}" srcOrd="5" destOrd="0" presId="urn:microsoft.com/office/officeart/2018/2/layout/IconCircleList"/>
    <dgm:cxn modelId="{9B0A5F87-FF28-415D-B055-310AE5082740}" type="presParOf" srcId="{16562F4A-C4EA-442B-B303-BE015E0C911D}" destId="{89D00965-905F-411D-B4D9-F1D16BFD2B8F}" srcOrd="6" destOrd="0" presId="urn:microsoft.com/office/officeart/2018/2/layout/IconCircleList"/>
    <dgm:cxn modelId="{C6FB579A-1E80-4E51-A53A-1E867BF35031}" type="presParOf" srcId="{89D00965-905F-411D-B4D9-F1D16BFD2B8F}" destId="{FA7980A6-D26D-4228-996E-AB02393116E5}" srcOrd="0" destOrd="0" presId="urn:microsoft.com/office/officeart/2018/2/layout/IconCircleList"/>
    <dgm:cxn modelId="{3A67A7F4-8BD0-45F5-B695-DBD072F2DB62}" type="presParOf" srcId="{89D00965-905F-411D-B4D9-F1D16BFD2B8F}" destId="{99C590CC-FB18-4D4E-9A55-0B1A6909706B}" srcOrd="1" destOrd="0" presId="urn:microsoft.com/office/officeart/2018/2/layout/IconCircleList"/>
    <dgm:cxn modelId="{F1F3A004-1330-4CED-9C4B-6128A7772FC1}" type="presParOf" srcId="{89D00965-905F-411D-B4D9-F1D16BFD2B8F}" destId="{FB9DC05E-FD6F-4B28-9DBC-1EB9D35DD618}" srcOrd="2" destOrd="0" presId="urn:microsoft.com/office/officeart/2018/2/layout/IconCircleList"/>
    <dgm:cxn modelId="{CD60CA8E-CDCD-4E9A-978D-08342005185B}" type="presParOf" srcId="{89D00965-905F-411D-B4D9-F1D16BFD2B8F}" destId="{9A560860-5653-40F5-9106-A82E4C3E8D5E}" srcOrd="3" destOrd="0" presId="urn:microsoft.com/office/officeart/2018/2/layout/IconCircleList"/>
    <dgm:cxn modelId="{673A937C-D29F-4DBD-AA03-674D1B845C98}" type="presParOf" srcId="{16562F4A-C4EA-442B-B303-BE015E0C911D}" destId="{BC81DB4A-1FD1-4987-A324-0461122BD420}" srcOrd="7" destOrd="0" presId="urn:microsoft.com/office/officeart/2018/2/layout/IconCircleList"/>
    <dgm:cxn modelId="{DDDE6457-A2C3-482A-920F-7974A71219FB}" type="presParOf" srcId="{16562F4A-C4EA-442B-B303-BE015E0C911D}" destId="{46B19FAD-A144-4E1C-A944-B088F54AA38F}" srcOrd="8" destOrd="0" presId="urn:microsoft.com/office/officeart/2018/2/layout/IconCircleList"/>
    <dgm:cxn modelId="{76537F9A-2E60-45FC-91AC-2A7D60D08FC2}" type="presParOf" srcId="{46B19FAD-A144-4E1C-A944-B088F54AA38F}" destId="{3E75977A-3C25-4C3B-BE9A-5D94D8D0FB33}" srcOrd="0" destOrd="0" presId="urn:microsoft.com/office/officeart/2018/2/layout/IconCircleList"/>
    <dgm:cxn modelId="{4B357D76-6C0D-412E-8BD2-B436E53C392C}" type="presParOf" srcId="{46B19FAD-A144-4E1C-A944-B088F54AA38F}" destId="{E147DD1F-698C-4666-9019-AD8A41BFBE65}" srcOrd="1" destOrd="0" presId="urn:microsoft.com/office/officeart/2018/2/layout/IconCircleList"/>
    <dgm:cxn modelId="{1CC43148-97F4-45A2-801A-E64B83F6EC96}" type="presParOf" srcId="{46B19FAD-A144-4E1C-A944-B088F54AA38F}" destId="{DD61B360-EB5F-41CE-958D-CA2CDE64C586}" srcOrd="2" destOrd="0" presId="urn:microsoft.com/office/officeart/2018/2/layout/IconCircleList"/>
    <dgm:cxn modelId="{3FE71B1D-687E-47E7-A9A0-59442F0BF202}" type="presParOf" srcId="{46B19FAD-A144-4E1C-A944-B088F54AA38F}" destId="{7A809302-BB38-43E7-BFFB-FA3E62EE8DC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7703B-16DC-4E83-8FE1-F98B55B766E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EBAAE5-5EBF-43B2-9E9E-D0D09A71924D}">
      <dgm:prSet/>
      <dgm:spPr/>
      <dgm:t>
        <a:bodyPr/>
        <a:lstStyle/>
        <a:p>
          <a:r>
            <a:rPr lang="en-US"/>
            <a:t>70% of respondents in the previous 2 years stated they had read a peer reviewed journal</a:t>
          </a:r>
        </a:p>
      </dgm:t>
    </dgm:pt>
    <dgm:pt modelId="{73E76AE5-4928-438C-B9F3-649CC58EC68D}" type="parTrans" cxnId="{E0DDCB54-7C17-478C-89CD-1F8A5EAE15E3}">
      <dgm:prSet/>
      <dgm:spPr/>
      <dgm:t>
        <a:bodyPr/>
        <a:lstStyle/>
        <a:p>
          <a:endParaRPr lang="en-US"/>
        </a:p>
      </dgm:t>
    </dgm:pt>
    <dgm:pt modelId="{83E1CC50-8C06-4717-BDDA-3ADDAA220545}" type="sibTrans" cxnId="{E0DDCB54-7C17-478C-89CD-1F8A5EAE15E3}">
      <dgm:prSet/>
      <dgm:spPr/>
      <dgm:t>
        <a:bodyPr/>
        <a:lstStyle/>
        <a:p>
          <a:endParaRPr lang="en-US"/>
        </a:p>
      </dgm:t>
    </dgm:pt>
    <dgm:pt modelId="{22819436-F801-4A19-A3CF-62FB6E500AE3}">
      <dgm:prSet/>
      <dgm:spPr/>
      <dgm:t>
        <a:bodyPr/>
        <a:lstStyle/>
        <a:p>
          <a:r>
            <a:rPr lang="en-US" dirty="0"/>
            <a:t>Male respondents placed less value on CPD than females (SS)</a:t>
          </a:r>
        </a:p>
      </dgm:t>
    </dgm:pt>
    <dgm:pt modelId="{E4E56677-0432-49FE-8F0F-C38910C986D4}" type="parTrans" cxnId="{3C5343F7-9E58-4981-8F33-C673D220231F}">
      <dgm:prSet/>
      <dgm:spPr/>
      <dgm:t>
        <a:bodyPr/>
        <a:lstStyle/>
        <a:p>
          <a:endParaRPr lang="en-US"/>
        </a:p>
      </dgm:t>
    </dgm:pt>
    <dgm:pt modelId="{2206CF11-1134-421E-A28B-A1F8A1C7D518}" type="sibTrans" cxnId="{3C5343F7-9E58-4981-8F33-C673D220231F}">
      <dgm:prSet/>
      <dgm:spPr/>
      <dgm:t>
        <a:bodyPr/>
        <a:lstStyle/>
        <a:p>
          <a:endParaRPr lang="en-US"/>
        </a:p>
      </dgm:t>
    </dgm:pt>
    <dgm:pt modelId="{E7CD8590-1070-4894-A29E-53BFE5832757}">
      <dgm:prSet/>
      <dgm:spPr/>
      <dgm:t>
        <a:bodyPr/>
        <a:lstStyle/>
        <a:p>
          <a:r>
            <a:rPr lang="en-US"/>
            <a:t>Male respondents spend more time in clinic than females (SS)</a:t>
          </a:r>
        </a:p>
      </dgm:t>
    </dgm:pt>
    <dgm:pt modelId="{FB912C4D-7E86-4AF5-9A05-F879B56AE6E9}" type="parTrans" cxnId="{1247FFFB-049F-44D0-AB1D-8BF5B4D00C6B}">
      <dgm:prSet/>
      <dgm:spPr/>
      <dgm:t>
        <a:bodyPr/>
        <a:lstStyle/>
        <a:p>
          <a:endParaRPr lang="en-US"/>
        </a:p>
      </dgm:t>
    </dgm:pt>
    <dgm:pt modelId="{3F13E393-5D4F-46F9-BF99-F5FAC97258FF}" type="sibTrans" cxnId="{1247FFFB-049F-44D0-AB1D-8BF5B4D00C6B}">
      <dgm:prSet/>
      <dgm:spPr/>
      <dgm:t>
        <a:bodyPr/>
        <a:lstStyle/>
        <a:p>
          <a:endParaRPr lang="en-US"/>
        </a:p>
      </dgm:t>
    </dgm:pt>
    <dgm:pt modelId="{D8A81057-0E44-46FC-9D85-BC0B4FDAF018}">
      <dgm:prSet/>
      <dgm:spPr/>
      <dgm:t>
        <a:bodyPr/>
        <a:lstStyle/>
        <a:p>
          <a:r>
            <a:rPr lang="en-US"/>
            <a:t>Those spending more time in clinic spend more money on CPD (SS)</a:t>
          </a:r>
        </a:p>
      </dgm:t>
    </dgm:pt>
    <dgm:pt modelId="{49EE0D5F-89D9-40E0-96B5-6C2699F22643}" type="parTrans" cxnId="{54920176-1D32-43A8-B941-AFC10B1813A9}">
      <dgm:prSet/>
      <dgm:spPr/>
      <dgm:t>
        <a:bodyPr/>
        <a:lstStyle/>
        <a:p>
          <a:endParaRPr lang="en-US"/>
        </a:p>
      </dgm:t>
    </dgm:pt>
    <dgm:pt modelId="{774087CF-24CC-4F8E-9712-B5EBB1BBC3D5}" type="sibTrans" cxnId="{54920176-1D32-43A8-B941-AFC10B1813A9}">
      <dgm:prSet/>
      <dgm:spPr/>
      <dgm:t>
        <a:bodyPr/>
        <a:lstStyle/>
        <a:p>
          <a:endParaRPr lang="en-US"/>
        </a:p>
      </dgm:t>
    </dgm:pt>
    <dgm:pt modelId="{D30A608B-9AAE-41C3-ABC7-2E7041CD90CC}">
      <dgm:prSet/>
      <dgm:spPr/>
      <dgm:t>
        <a:bodyPr/>
        <a:lstStyle/>
        <a:p>
          <a:r>
            <a:rPr lang="en-US"/>
            <a:t>Male respondents attended more peer group meetings than females</a:t>
          </a:r>
        </a:p>
      </dgm:t>
    </dgm:pt>
    <dgm:pt modelId="{4B1935E9-81DF-4428-BD57-5480215CC3DE}" type="parTrans" cxnId="{EE2AB532-5587-46DF-90F0-0F85DFCA0023}">
      <dgm:prSet/>
      <dgm:spPr/>
      <dgm:t>
        <a:bodyPr/>
        <a:lstStyle/>
        <a:p>
          <a:endParaRPr lang="en-US"/>
        </a:p>
      </dgm:t>
    </dgm:pt>
    <dgm:pt modelId="{CC20D7DE-8174-47CF-923C-187CCDC566FD}" type="sibTrans" cxnId="{EE2AB532-5587-46DF-90F0-0F85DFCA0023}">
      <dgm:prSet/>
      <dgm:spPr/>
      <dgm:t>
        <a:bodyPr/>
        <a:lstStyle/>
        <a:p>
          <a:endParaRPr lang="en-US"/>
        </a:p>
      </dgm:t>
    </dgm:pt>
    <dgm:pt modelId="{3D06B5B2-9EBF-1344-A529-B5834BBA7E24}">
      <dgm:prSet/>
      <dgm:spPr/>
      <dgm:t>
        <a:bodyPr/>
        <a:lstStyle/>
        <a:p>
          <a:r>
            <a:rPr lang="en-GB" dirty="0"/>
            <a:t>79% not been involved in organising a peer group meeting in the previous two years</a:t>
          </a:r>
        </a:p>
      </dgm:t>
    </dgm:pt>
    <dgm:pt modelId="{1BD05B93-AAA7-DC47-93CD-70ED114B6FE3}" type="parTrans" cxnId="{CF3030FE-AD6C-884C-9847-74DBA0F70C18}">
      <dgm:prSet/>
      <dgm:spPr/>
      <dgm:t>
        <a:bodyPr/>
        <a:lstStyle/>
        <a:p>
          <a:endParaRPr lang="en-GB"/>
        </a:p>
      </dgm:t>
    </dgm:pt>
    <dgm:pt modelId="{A7DE272B-59CC-F24F-A973-9A1C5D6D870F}" type="sibTrans" cxnId="{CF3030FE-AD6C-884C-9847-74DBA0F70C18}">
      <dgm:prSet/>
      <dgm:spPr/>
      <dgm:t>
        <a:bodyPr/>
        <a:lstStyle/>
        <a:p>
          <a:endParaRPr lang="en-GB"/>
        </a:p>
      </dgm:t>
    </dgm:pt>
    <dgm:pt modelId="{E4C233C2-3C24-2E42-B432-8B8D9E9E954A}" type="pres">
      <dgm:prSet presAssocID="{66D7703B-16DC-4E83-8FE1-F98B55B766E8}" presName="vert0" presStyleCnt="0">
        <dgm:presLayoutVars>
          <dgm:dir/>
          <dgm:animOne val="branch"/>
          <dgm:animLvl val="lvl"/>
        </dgm:presLayoutVars>
      </dgm:prSet>
      <dgm:spPr/>
    </dgm:pt>
    <dgm:pt modelId="{53689D37-4649-B845-A7FF-B9DD1D63E13C}" type="pres">
      <dgm:prSet presAssocID="{2AEBAAE5-5EBF-43B2-9E9E-D0D09A71924D}" presName="thickLine" presStyleLbl="alignNode1" presStyleIdx="0" presStyleCnt="6"/>
      <dgm:spPr/>
    </dgm:pt>
    <dgm:pt modelId="{4BBC4869-6CFB-C54A-80F8-75232C0FD55C}" type="pres">
      <dgm:prSet presAssocID="{2AEBAAE5-5EBF-43B2-9E9E-D0D09A71924D}" presName="horz1" presStyleCnt="0"/>
      <dgm:spPr/>
    </dgm:pt>
    <dgm:pt modelId="{7C76085A-8617-0D45-9716-926212E047A1}" type="pres">
      <dgm:prSet presAssocID="{2AEBAAE5-5EBF-43B2-9E9E-D0D09A71924D}" presName="tx1" presStyleLbl="revTx" presStyleIdx="0" presStyleCnt="6"/>
      <dgm:spPr/>
    </dgm:pt>
    <dgm:pt modelId="{1A90FF85-9FAB-F340-AB8D-DEC414DBC0AB}" type="pres">
      <dgm:prSet presAssocID="{2AEBAAE5-5EBF-43B2-9E9E-D0D09A71924D}" presName="vert1" presStyleCnt="0"/>
      <dgm:spPr/>
    </dgm:pt>
    <dgm:pt modelId="{B0A07581-A351-304C-AA83-0AC6A8C903D8}" type="pres">
      <dgm:prSet presAssocID="{22819436-F801-4A19-A3CF-62FB6E500AE3}" presName="thickLine" presStyleLbl="alignNode1" presStyleIdx="1" presStyleCnt="6"/>
      <dgm:spPr/>
    </dgm:pt>
    <dgm:pt modelId="{B4D9A427-CB9B-4A47-B60F-CDD0102DA0F3}" type="pres">
      <dgm:prSet presAssocID="{22819436-F801-4A19-A3CF-62FB6E500AE3}" presName="horz1" presStyleCnt="0"/>
      <dgm:spPr/>
    </dgm:pt>
    <dgm:pt modelId="{3DC0EAEA-27C4-9B41-A094-714D2E37BFB7}" type="pres">
      <dgm:prSet presAssocID="{22819436-F801-4A19-A3CF-62FB6E500AE3}" presName="tx1" presStyleLbl="revTx" presStyleIdx="1" presStyleCnt="6"/>
      <dgm:spPr/>
    </dgm:pt>
    <dgm:pt modelId="{DB070C14-9BB7-2445-BED5-DD56AE1EA052}" type="pres">
      <dgm:prSet presAssocID="{22819436-F801-4A19-A3CF-62FB6E500AE3}" presName="vert1" presStyleCnt="0"/>
      <dgm:spPr/>
    </dgm:pt>
    <dgm:pt modelId="{6A4870E0-0C6E-FB46-876E-2FC525F1659E}" type="pres">
      <dgm:prSet presAssocID="{3D06B5B2-9EBF-1344-A529-B5834BBA7E24}" presName="thickLine" presStyleLbl="alignNode1" presStyleIdx="2" presStyleCnt="6"/>
      <dgm:spPr/>
    </dgm:pt>
    <dgm:pt modelId="{5808047A-E6EB-3347-8E6B-E09F72F6B214}" type="pres">
      <dgm:prSet presAssocID="{3D06B5B2-9EBF-1344-A529-B5834BBA7E24}" presName="horz1" presStyleCnt="0"/>
      <dgm:spPr/>
    </dgm:pt>
    <dgm:pt modelId="{71C2B67D-E6BB-4F4E-A727-5352B60F5F0D}" type="pres">
      <dgm:prSet presAssocID="{3D06B5B2-9EBF-1344-A529-B5834BBA7E24}" presName="tx1" presStyleLbl="revTx" presStyleIdx="2" presStyleCnt="6"/>
      <dgm:spPr/>
    </dgm:pt>
    <dgm:pt modelId="{EDF197F5-9598-134C-9269-3714369420C2}" type="pres">
      <dgm:prSet presAssocID="{3D06B5B2-9EBF-1344-A529-B5834BBA7E24}" presName="vert1" presStyleCnt="0"/>
      <dgm:spPr/>
    </dgm:pt>
    <dgm:pt modelId="{A3DBC701-5D7A-9C47-B416-B38820F67D7F}" type="pres">
      <dgm:prSet presAssocID="{E7CD8590-1070-4894-A29E-53BFE5832757}" presName="thickLine" presStyleLbl="alignNode1" presStyleIdx="3" presStyleCnt="6"/>
      <dgm:spPr/>
    </dgm:pt>
    <dgm:pt modelId="{651D833A-C225-164E-9D0C-D58F67B61BDF}" type="pres">
      <dgm:prSet presAssocID="{E7CD8590-1070-4894-A29E-53BFE5832757}" presName="horz1" presStyleCnt="0"/>
      <dgm:spPr/>
    </dgm:pt>
    <dgm:pt modelId="{E690CF79-ACFE-0E44-9932-EE082C5E21BE}" type="pres">
      <dgm:prSet presAssocID="{E7CD8590-1070-4894-A29E-53BFE5832757}" presName="tx1" presStyleLbl="revTx" presStyleIdx="3" presStyleCnt="6"/>
      <dgm:spPr/>
    </dgm:pt>
    <dgm:pt modelId="{AE04DD58-0C8E-F945-A23A-DE59FE8E60B8}" type="pres">
      <dgm:prSet presAssocID="{E7CD8590-1070-4894-A29E-53BFE5832757}" presName="vert1" presStyleCnt="0"/>
      <dgm:spPr/>
    </dgm:pt>
    <dgm:pt modelId="{31EA285C-CE34-4F41-B0E5-A297DA2D22F3}" type="pres">
      <dgm:prSet presAssocID="{D8A81057-0E44-46FC-9D85-BC0B4FDAF018}" presName="thickLine" presStyleLbl="alignNode1" presStyleIdx="4" presStyleCnt="6"/>
      <dgm:spPr/>
    </dgm:pt>
    <dgm:pt modelId="{11E734E6-20BE-BA48-9101-912A8EFA4783}" type="pres">
      <dgm:prSet presAssocID="{D8A81057-0E44-46FC-9D85-BC0B4FDAF018}" presName="horz1" presStyleCnt="0"/>
      <dgm:spPr/>
    </dgm:pt>
    <dgm:pt modelId="{C3CCC560-ABB3-DF45-A764-23E8CC06990C}" type="pres">
      <dgm:prSet presAssocID="{D8A81057-0E44-46FC-9D85-BC0B4FDAF018}" presName="tx1" presStyleLbl="revTx" presStyleIdx="4" presStyleCnt="6"/>
      <dgm:spPr/>
    </dgm:pt>
    <dgm:pt modelId="{03CEDE2F-74FA-2546-B91D-B492511FC0CA}" type="pres">
      <dgm:prSet presAssocID="{D8A81057-0E44-46FC-9D85-BC0B4FDAF018}" presName="vert1" presStyleCnt="0"/>
      <dgm:spPr/>
    </dgm:pt>
    <dgm:pt modelId="{EDE4BF7B-E8BD-D144-8B6D-27750649EC3A}" type="pres">
      <dgm:prSet presAssocID="{D30A608B-9AAE-41C3-ABC7-2E7041CD90CC}" presName="thickLine" presStyleLbl="alignNode1" presStyleIdx="5" presStyleCnt="6"/>
      <dgm:spPr/>
    </dgm:pt>
    <dgm:pt modelId="{A6BAC1AB-0697-2247-A9F7-1791417B45B8}" type="pres">
      <dgm:prSet presAssocID="{D30A608B-9AAE-41C3-ABC7-2E7041CD90CC}" presName="horz1" presStyleCnt="0"/>
      <dgm:spPr/>
    </dgm:pt>
    <dgm:pt modelId="{1429C1EB-B591-1D44-815E-9517108553D4}" type="pres">
      <dgm:prSet presAssocID="{D30A608B-9AAE-41C3-ABC7-2E7041CD90CC}" presName="tx1" presStyleLbl="revTx" presStyleIdx="5" presStyleCnt="6"/>
      <dgm:spPr/>
    </dgm:pt>
    <dgm:pt modelId="{21615657-768F-1445-A0DE-774312A36D87}" type="pres">
      <dgm:prSet presAssocID="{D30A608B-9AAE-41C3-ABC7-2E7041CD90CC}" presName="vert1" presStyleCnt="0"/>
      <dgm:spPr/>
    </dgm:pt>
  </dgm:ptLst>
  <dgm:cxnLst>
    <dgm:cxn modelId="{941B0929-9C3E-CE4C-90DD-8941E47FA1E3}" type="presOf" srcId="{E7CD8590-1070-4894-A29E-53BFE5832757}" destId="{E690CF79-ACFE-0E44-9932-EE082C5E21BE}" srcOrd="0" destOrd="0" presId="urn:microsoft.com/office/officeart/2008/layout/LinedList"/>
    <dgm:cxn modelId="{EE2AB532-5587-46DF-90F0-0F85DFCA0023}" srcId="{66D7703B-16DC-4E83-8FE1-F98B55B766E8}" destId="{D30A608B-9AAE-41C3-ABC7-2E7041CD90CC}" srcOrd="5" destOrd="0" parTransId="{4B1935E9-81DF-4428-BD57-5480215CC3DE}" sibTransId="{CC20D7DE-8174-47CF-923C-187CCDC566FD}"/>
    <dgm:cxn modelId="{8371F238-AF17-2A43-AC57-558FA408EE0D}" type="presOf" srcId="{D30A608B-9AAE-41C3-ABC7-2E7041CD90CC}" destId="{1429C1EB-B591-1D44-815E-9517108553D4}" srcOrd="0" destOrd="0" presId="urn:microsoft.com/office/officeart/2008/layout/LinedList"/>
    <dgm:cxn modelId="{AAB2A349-D56A-FC40-9D37-FE75C8686AE1}" type="presOf" srcId="{66D7703B-16DC-4E83-8FE1-F98B55B766E8}" destId="{E4C233C2-3C24-2E42-B432-8B8D9E9E954A}" srcOrd="0" destOrd="0" presId="urn:microsoft.com/office/officeart/2008/layout/LinedList"/>
    <dgm:cxn modelId="{5FF7EC53-3A15-CF4B-B693-AE80E2C5100B}" type="presOf" srcId="{22819436-F801-4A19-A3CF-62FB6E500AE3}" destId="{3DC0EAEA-27C4-9B41-A094-714D2E37BFB7}" srcOrd="0" destOrd="0" presId="urn:microsoft.com/office/officeart/2008/layout/LinedList"/>
    <dgm:cxn modelId="{E0DDCB54-7C17-478C-89CD-1F8A5EAE15E3}" srcId="{66D7703B-16DC-4E83-8FE1-F98B55B766E8}" destId="{2AEBAAE5-5EBF-43B2-9E9E-D0D09A71924D}" srcOrd="0" destOrd="0" parTransId="{73E76AE5-4928-438C-B9F3-649CC58EC68D}" sibTransId="{83E1CC50-8C06-4717-BDDA-3ADDAA220545}"/>
    <dgm:cxn modelId="{54920176-1D32-43A8-B941-AFC10B1813A9}" srcId="{66D7703B-16DC-4E83-8FE1-F98B55B766E8}" destId="{D8A81057-0E44-46FC-9D85-BC0B4FDAF018}" srcOrd="4" destOrd="0" parTransId="{49EE0D5F-89D9-40E0-96B5-6C2699F22643}" sibTransId="{774087CF-24CC-4F8E-9712-B5EBB1BBC3D5}"/>
    <dgm:cxn modelId="{5F6A00A1-CE48-3A4B-AFCA-60CC7B548A6C}" type="presOf" srcId="{2AEBAAE5-5EBF-43B2-9E9E-D0D09A71924D}" destId="{7C76085A-8617-0D45-9716-926212E047A1}" srcOrd="0" destOrd="0" presId="urn:microsoft.com/office/officeart/2008/layout/LinedList"/>
    <dgm:cxn modelId="{A254B7B9-0203-D74C-BB75-D25701FF54D0}" type="presOf" srcId="{D8A81057-0E44-46FC-9D85-BC0B4FDAF018}" destId="{C3CCC560-ABB3-DF45-A764-23E8CC06990C}" srcOrd="0" destOrd="0" presId="urn:microsoft.com/office/officeart/2008/layout/LinedList"/>
    <dgm:cxn modelId="{3C5343F7-9E58-4981-8F33-C673D220231F}" srcId="{66D7703B-16DC-4E83-8FE1-F98B55B766E8}" destId="{22819436-F801-4A19-A3CF-62FB6E500AE3}" srcOrd="1" destOrd="0" parTransId="{E4E56677-0432-49FE-8F0F-C38910C986D4}" sibTransId="{2206CF11-1134-421E-A28B-A1F8A1C7D518}"/>
    <dgm:cxn modelId="{1247FFFB-049F-44D0-AB1D-8BF5B4D00C6B}" srcId="{66D7703B-16DC-4E83-8FE1-F98B55B766E8}" destId="{E7CD8590-1070-4894-A29E-53BFE5832757}" srcOrd="3" destOrd="0" parTransId="{FB912C4D-7E86-4AF5-9A05-F879B56AE6E9}" sibTransId="{3F13E393-5D4F-46F9-BF99-F5FAC97258FF}"/>
    <dgm:cxn modelId="{4ED556FD-81CA-424E-B648-5AAB3165ACF0}" type="presOf" srcId="{3D06B5B2-9EBF-1344-A529-B5834BBA7E24}" destId="{71C2B67D-E6BB-4F4E-A727-5352B60F5F0D}" srcOrd="0" destOrd="0" presId="urn:microsoft.com/office/officeart/2008/layout/LinedList"/>
    <dgm:cxn modelId="{CF3030FE-AD6C-884C-9847-74DBA0F70C18}" srcId="{66D7703B-16DC-4E83-8FE1-F98B55B766E8}" destId="{3D06B5B2-9EBF-1344-A529-B5834BBA7E24}" srcOrd="2" destOrd="0" parTransId="{1BD05B93-AAA7-DC47-93CD-70ED114B6FE3}" sibTransId="{A7DE272B-59CC-F24F-A973-9A1C5D6D870F}"/>
    <dgm:cxn modelId="{75971B1C-302F-514D-BAA5-458B63472D31}" type="presParOf" srcId="{E4C233C2-3C24-2E42-B432-8B8D9E9E954A}" destId="{53689D37-4649-B845-A7FF-B9DD1D63E13C}" srcOrd="0" destOrd="0" presId="urn:microsoft.com/office/officeart/2008/layout/LinedList"/>
    <dgm:cxn modelId="{9F898050-3BE1-6646-A766-6BC08CFA0044}" type="presParOf" srcId="{E4C233C2-3C24-2E42-B432-8B8D9E9E954A}" destId="{4BBC4869-6CFB-C54A-80F8-75232C0FD55C}" srcOrd="1" destOrd="0" presId="urn:microsoft.com/office/officeart/2008/layout/LinedList"/>
    <dgm:cxn modelId="{AFB51DAC-98F7-3C4D-B677-78442DE522B1}" type="presParOf" srcId="{4BBC4869-6CFB-C54A-80F8-75232C0FD55C}" destId="{7C76085A-8617-0D45-9716-926212E047A1}" srcOrd="0" destOrd="0" presId="urn:microsoft.com/office/officeart/2008/layout/LinedList"/>
    <dgm:cxn modelId="{3646FBBC-5B2F-D847-87BD-1F4A853E8DD7}" type="presParOf" srcId="{4BBC4869-6CFB-C54A-80F8-75232C0FD55C}" destId="{1A90FF85-9FAB-F340-AB8D-DEC414DBC0AB}" srcOrd="1" destOrd="0" presId="urn:microsoft.com/office/officeart/2008/layout/LinedList"/>
    <dgm:cxn modelId="{871C6507-0120-BF45-A04E-0957E7AC4A77}" type="presParOf" srcId="{E4C233C2-3C24-2E42-B432-8B8D9E9E954A}" destId="{B0A07581-A351-304C-AA83-0AC6A8C903D8}" srcOrd="2" destOrd="0" presId="urn:microsoft.com/office/officeart/2008/layout/LinedList"/>
    <dgm:cxn modelId="{329F00D7-32BA-0548-9649-7D09C8C8527E}" type="presParOf" srcId="{E4C233C2-3C24-2E42-B432-8B8D9E9E954A}" destId="{B4D9A427-CB9B-4A47-B60F-CDD0102DA0F3}" srcOrd="3" destOrd="0" presId="urn:microsoft.com/office/officeart/2008/layout/LinedList"/>
    <dgm:cxn modelId="{E4DCB44F-2218-4342-B9F3-685D019C6784}" type="presParOf" srcId="{B4D9A427-CB9B-4A47-B60F-CDD0102DA0F3}" destId="{3DC0EAEA-27C4-9B41-A094-714D2E37BFB7}" srcOrd="0" destOrd="0" presId="urn:microsoft.com/office/officeart/2008/layout/LinedList"/>
    <dgm:cxn modelId="{25DD9DE9-EA16-FA4A-8895-930B02B49EE0}" type="presParOf" srcId="{B4D9A427-CB9B-4A47-B60F-CDD0102DA0F3}" destId="{DB070C14-9BB7-2445-BED5-DD56AE1EA052}" srcOrd="1" destOrd="0" presId="urn:microsoft.com/office/officeart/2008/layout/LinedList"/>
    <dgm:cxn modelId="{7B735B58-8B63-9C4F-AC7C-A74C97E8DFE8}" type="presParOf" srcId="{E4C233C2-3C24-2E42-B432-8B8D9E9E954A}" destId="{6A4870E0-0C6E-FB46-876E-2FC525F1659E}" srcOrd="4" destOrd="0" presId="urn:microsoft.com/office/officeart/2008/layout/LinedList"/>
    <dgm:cxn modelId="{6A4A26A6-14AF-9D45-88E8-E49E380850E3}" type="presParOf" srcId="{E4C233C2-3C24-2E42-B432-8B8D9E9E954A}" destId="{5808047A-E6EB-3347-8E6B-E09F72F6B214}" srcOrd="5" destOrd="0" presId="urn:microsoft.com/office/officeart/2008/layout/LinedList"/>
    <dgm:cxn modelId="{D8DD305C-AF06-6143-9D0C-16D3F3348356}" type="presParOf" srcId="{5808047A-E6EB-3347-8E6B-E09F72F6B214}" destId="{71C2B67D-E6BB-4F4E-A727-5352B60F5F0D}" srcOrd="0" destOrd="0" presId="urn:microsoft.com/office/officeart/2008/layout/LinedList"/>
    <dgm:cxn modelId="{18512EC5-F403-CA4F-A028-E4A8070D13AB}" type="presParOf" srcId="{5808047A-E6EB-3347-8E6B-E09F72F6B214}" destId="{EDF197F5-9598-134C-9269-3714369420C2}" srcOrd="1" destOrd="0" presId="urn:microsoft.com/office/officeart/2008/layout/LinedList"/>
    <dgm:cxn modelId="{70363535-90F8-4846-89EC-099F4AADA4DD}" type="presParOf" srcId="{E4C233C2-3C24-2E42-B432-8B8D9E9E954A}" destId="{A3DBC701-5D7A-9C47-B416-B38820F67D7F}" srcOrd="6" destOrd="0" presId="urn:microsoft.com/office/officeart/2008/layout/LinedList"/>
    <dgm:cxn modelId="{C6FB4ED1-B10A-F941-9DB2-9A76CAA4DAC0}" type="presParOf" srcId="{E4C233C2-3C24-2E42-B432-8B8D9E9E954A}" destId="{651D833A-C225-164E-9D0C-D58F67B61BDF}" srcOrd="7" destOrd="0" presId="urn:microsoft.com/office/officeart/2008/layout/LinedList"/>
    <dgm:cxn modelId="{682A453A-2C55-7240-8FD6-A0B1D8BD85D4}" type="presParOf" srcId="{651D833A-C225-164E-9D0C-D58F67B61BDF}" destId="{E690CF79-ACFE-0E44-9932-EE082C5E21BE}" srcOrd="0" destOrd="0" presId="urn:microsoft.com/office/officeart/2008/layout/LinedList"/>
    <dgm:cxn modelId="{EAEB6B4B-F030-F64D-8553-41EB3AB10D50}" type="presParOf" srcId="{651D833A-C225-164E-9D0C-D58F67B61BDF}" destId="{AE04DD58-0C8E-F945-A23A-DE59FE8E60B8}" srcOrd="1" destOrd="0" presId="urn:microsoft.com/office/officeart/2008/layout/LinedList"/>
    <dgm:cxn modelId="{200CBEE3-FD8E-884D-8431-8322F39686CC}" type="presParOf" srcId="{E4C233C2-3C24-2E42-B432-8B8D9E9E954A}" destId="{31EA285C-CE34-4F41-B0E5-A297DA2D22F3}" srcOrd="8" destOrd="0" presId="urn:microsoft.com/office/officeart/2008/layout/LinedList"/>
    <dgm:cxn modelId="{22923F36-110C-BB42-95E2-813581B25FB4}" type="presParOf" srcId="{E4C233C2-3C24-2E42-B432-8B8D9E9E954A}" destId="{11E734E6-20BE-BA48-9101-912A8EFA4783}" srcOrd="9" destOrd="0" presId="urn:microsoft.com/office/officeart/2008/layout/LinedList"/>
    <dgm:cxn modelId="{E666D986-7C27-0C48-B641-A2D94009EFEF}" type="presParOf" srcId="{11E734E6-20BE-BA48-9101-912A8EFA4783}" destId="{C3CCC560-ABB3-DF45-A764-23E8CC06990C}" srcOrd="0" destOrd="0" presId="urn:microsoft.com/office/officeart/2008/layout/LinedList"/>
    <dgm:cxn modelId="{27B59CA7-663A-8745-81D3-502572C4524B}" type="presParOf" srcId="{11E734E6-20BE-BA48-9101-912A8EFA4783}" destId="{03CEDE2F-74FA-2546-B91D-B492511FC0CA}" srcOrd="1" destOrd="0" presId="urn:microsoft.com/office/officeart/2008/layout/LinedList"/>
    <dgm:cxn modelId="{F97B56CB-4FCE-CB4D-834D-5DCD32F18C7D}" type="presParOf" srcId="{E4C233C2-3C24-2E42-B432-8B8D9E9E954A}" destId="{EDE4BF7B-E8BD-D144-8B6D-27750649EC3A}" srcOrd="10" destOrd="0" presId="urn:microsoft.com/office/officeart/2008/layout/LinedList"/>
    <dgm:cxn modelId="{A9D705E9-16DD-6048-BAD8-6D698049B295}" type="presParOf" srcId="{E4C233C2-3C24-2E42-B432-8B8D9E9E954A}" destId="{A6BAC1AB-0697-2247-A9F7-1791417B45B8}" srcOrd="11" destOrd="0" presId="urn:microsoft.com/office/officeart/2008/layout/LinedList"/>
    <dgm:cxn modelId="{886B784F-CB0B-D440-956C-2327FBBFEAF1}" type="presParOf" srcId="{A6BAC1AB-0697-2247-A9F7-1791417B45B8}" destId="{1429C1EB-B591-1D44-815E-9517108553D4}" srcOrd="0" destOrd="0" presId="urn:microsoft.com/office/officeart/2008/layout/LinedList"/>
    <dgm:cxn modelId="{A3FCB474-8A00-394B-80DB-11AC9F2151C2}" type="presParOf" srcId="{A6BAC1AB-0697-2247-A9F7-1791417B45B8}" destId="{21615657-768F-1445-A0DE-774312A36D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0DF3F-9B82-7A4A-A2F2-BEF2E76E7635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FA97F-68D7-A746-9757-24E20A48DB0F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600" kern="1200"/>
            <a:t>The age range of respondents was between 23-72, with the mean age of respondents being 52 years. </a:t>
          </a:r>
          <a:endParaRPr lang="en-US" sz="2600" kern="1200"/>
        </a:p>
      </dsp:txBody>
      <dsp:txXfrm>
        <a:off x="0" y="2492"/>
        <a:ext cx="6492875" cy="1700138"/>
      </dsp:txXfrm>
    </dsp:sp>
    <dsp:sp modelId="{4FFFD076-AFA8-B34C-867A-4A0C196E595C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0862D-10D1-E446-9084-9A36201868C3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600" kern="1200"/>
            <a:t>The gender balance within the respondents (n=268, 87%) is very even, with males (n=133, 49%), and females (n=135, 50%). </a:t>
          </a:r>
          <a:endParaRPr lang="en-US" sz="2600" kern="1200"/>
        </a:p>
      </dsp:txBody>
      <dsp:txXfrm>
        <a:off x="0" y="1702630"/>
        <a:ext cx="6492875" cy="1700138"/>
      </dsp:txXfrm>
    </dsp:sp>
    <dsp:sp modelId="{2FDE015C-BBAC-0145-B89A-8E4DD9A03D61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A8909-00D2-F44E-9AB9-82806A928C8D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600" kern="1200"/>
            <a:t>The majority of respondents (n=190, 72%) graduated between 1997 – 2016, just over a quarter of respondents (n=73, 27%) graduated between the years 1976 – 1996 </a:t>
          </a:r>
          <a:endParaRPr lang="en-US" sz="2600" kern="1200"/>
        </a:p>
      </dsp:txBody>
      <dsp:txXfrm>
        <a:off x="0" y="3402769"/>
        <a:ext cx="6492875" cy="1700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4F322-CCF9-4661-A3CD-C1C13F46829D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4B52C-7AEE-4421-A29D-3A2B7F807A55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4EFCE-FAE1-49D6-B5A3-B8528774792A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Improved theory (90%)</a:t>
          </a:r>
        </a:p>
      </dsp:txBody>
      <dsp:txXfrm>
        <a:off x="1131174" y="4597"/>
        <a:ext cx="5382429" cy="979371"/>
      </dsp:txXfrm>
    </dsp:sp>
    <dsp:sp modelId="{1C12B260-3446-4BE6-937B-527B8C67E4E6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C46FB-95AD-4DFD-910D-441B7AB859E7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DA001-5F2A-4BBF-AFB3-B7475C694825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Improved practical skills (90%)</a:t>
          </a:r>
        </a:p>
      </dsp:txBody>
      <dsp:txXfrm>
        <a:off x="1131174" y="1228812"/>
        <a:ext cx="5382429" cy="979371"/>
      </dsp:txXfrm>
    </dsp:sp>
    <dsp:sp modelId="{B829B1EA-BD4B-4FF7-BC61-9EAB015C8F16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1D1B6-A465-404D-B8D0-8A99CDA01A8C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374D3-D4ED-40F6-9DFF-175FD756007A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Improved communication skills (70%)</a:t>
          </a:r>
        </a:p>
      </dsp:txBody>
      <dsp:txXfrm>
        <a:off x="1131174" y="2453027"/>
        <a:ext cx="5382429" cy="979371"/>
      </dsp:txXfrm>
    </dsp:sp>
    <dsp:sp modelId="{2920EF8E-C4DB-4A54-A74A-77525523C4A7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24233-086F-4187-8F16-87B8CBD8B139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44CFF-2303-4E16-91BF-FC47DF6F33C3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Improved competency (89%)</a:t>
          </a:r>
        </a:p>
      </dsp:txBody>
      <dsp:txXfrm>
        <a:off x="1131174" y="3677241"/>
        <a:ext cx="5382429" cy="979371"/>
      </dsp:txXfrm>
    </dsp:sp>
    <dsp:sp modelId="{1CF899C7-66BA-487B-AC97-B730FCEA5E78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BA7C5-6C3C-422E-A31B-B5BAC69585B9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23371-B3FD-46FE-A7EA-D80A01765E3B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 dirty="0"/>
            <a:t>Business development (69%) </a:t>
          </a:r>
          <a:endParaRPr lang="en-US" sz="1900" kern="1200" dirty="0"/>
        </a:p>
      </dsp:txBody>
      <dsp:txXfrm>
        <a:off x="1131174" y="4901456"/>
        <a:ext cx="5382429" cy="979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A3851-D0F4-4709-BABF-FD4D43941207}">
      <dsp:nvSpPr>
        <dsp:cNvPr id="0" name=""/>
        <dsp:cNvSpPr/>
      </dsp:nvSpPr>
      <dsp:spPr>
        <a:xfrm>
          <a:off x="0" y="3591"/>
          <a:ext cx="6513603" cy="12422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671D2-8018-409E-89A4-BC3B43783878}">
      <dsp:nvSpPr>
        <dsp:cNvPr id="0" name=""/>
        <dsp:cNvSpPr/>
      </dsp:nvSpPr>
      <dsp:spPr>
        <a:xfrm>
          <a:off x="375783" y="283100"/>
          <a:ext cx="683910" cy="6832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98395-0CE8-466C-9FB0-099A3A5D88B4}">
      <dsp:nvSpPr>
        <dsp:cNvPr id="0" name=""/>
        <dsp:cNvSpPr/>
      </dsp:nvSpPr>
      <dsp:spPr>
        <a:xfrm>
          <a:off x="1435478" y="3591"/>
          <a:ext cx="4759124" cy="124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1" tIns="131601" rIns="131601" bIns="13160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“more frequent meetings”, “easier access to the physical location of the meeting”, “they need to be clinically oriented”, with, “more structure to the meeting” </a:t>
          </a:r>
          <a:endParaRPr lang="en-US" sz="1800" kern="1200" dirty="0"/>
        </a:p>
      </dsp:txBody>
      <dsp:txXfrm>
        <a:off x="1435478" y="3591"/>
        <a:ext cx="4759124" cy="1243474"/>
      </dsp:txXfrm>
    </dsp:sp>
    <dsp:sp modelId="{26EDD852-912B-41C7-97AC-925F50FEFD2D}">
      <dsp:nvSpPr>
        <dsp:cNvPr id="0" name=""/>
        <dsp:cNvSpPr/>
      </dsp:nvSpPr>
      <dsp:spPr>
        <a:xfrm>
          <a:off x="0" y="1548514"/>
          <a:ext cx="6513603" cy="12422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5CB01-F224-4AA3-B798-A87A4CE4A5BD}">
      <dsp:nvSpPr>
        <dsp:cNvPr id="0" name=""/>
        <dsp:cNvSpPr/>
      </dsp:nvSpPr>
      <dsp:spPr>
        <a:xfrm>
          <a:off x="375783" y="1828022"/>
          <a:ext cx="683910" cy="6832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95CE6-D1A4-4A50-9DED-11C4F7827E15}">
      <dsp:nvSpPr>
        <dsp:cNvPr id="0" name=""/>
        <dsp:cNvSpPr/>
      </dsp:nvSpPr>
      <dsp:spPr>
        <a:xfrm>
          <a:off x="1435478" y="1548514"/>
          <a:ext cx="4759124" cy="124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1" tIns="131601" rIns="131601" bIns="13160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“none have been organised”, “we do not have local meetings” </a:t>
          </a:r>
          <a:endParaRPr lang="en-US" sz="1800" kern="1200" dirty="0"/>
        </a:p>
      </dsp:txBody>
      <dsp:txXfrm>
        <a:off x="1435478" y="1548514"/>
        <a:ext cx="4759124" cy="1243474"/>
      </dsp:txXfrm>
    </dsp:sp>
    <dsp:sp modelId="{551E88F3-444A-4E50-98B1-A7D3D25D8998}">
      <dsp:nvSpPr>
        <dsp:cNvPr id="0" name=""/>
        <dsp:cNvSpPr/>
      </dsp:nvSpPr>
      <dsp:spPr>
        <a:xfrm>
          <a:off x="0" y="3093437"/>
          <a:ext cx="6513603" cy="12422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E8156-AD15-4B73-A57C-1F88EE4CC66F}">
      <dsp:nvSpPr>
        <dsp:cNvPr id="0" name=""/>
        <dsp:cNvSpPr/>
      </dsp:nvSpPr>
      <dsp:spPr>
        <a:xfrm>
          <a:off x="375783" y="3372945"/>
          <a:ext cx="683910" cy="6832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925B2-0B44-4478-BB6D-23AC5DF49414}">
      <dsp:nvSpPr>
        <dsp:cNvPr id="0" name=""/>
        <dsp:cNvSpPr/>
      </dsp:nvSpPr>
      <dsp:spPr>
        <a:xfrm>
          <a:off x="1435478" y="3093437"/>
          <a:ext cx="4759124" cy="124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1" tIns="131601" rIns="131601" bIns="13160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“meetings were useful and collegial”, “meetings did not need improvement” </a:t>
          </a:r>
          <a:endParaRPr lang="en-US" sz="1800" kern="1200" dirty="0"/>
        </a:p>
      </dsp:txBody>
      <dsp:txXfrm>
        <a:off x="1435478" y="3093437"/>
        <a:ext cx="4759124" cy="1243474"/>
      </dsp:txXfrm>
    </dsp:sp>
    <dsp:sp modelId="{478D80BD-43BF-4E61-BC58-B54D3FAA1BBE}">
      <dsp:nvSpPr>
        <dsp:cNvPr id="0" name=""/>
        <dsp:cNvSpPr/>
      </dsp:nvSpPr>
      <dsp:spPr>
        <a:xfrm>
          <a:off x="0" y="4638360"/>
          <a:ext cx="6513603" cy="12422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0E7EB-26E5-4A24-8F90-23E18E743B1E}">
      <dsp:nvSpPr>
        <dsp:cNvPr id="0" name=""/>
        <dsp:cNvSpPr/>
      </dsp:nvSpPr>
      <dsp:spPr>
        <a:xfrm>
          <a:off x="375783" y="4917868"/>
          <a:ext cx="683910" cy="6832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578BC-6D79-41AC-BAA4-1DDC12AF78CE}">
      <dsp:nvSpPr>
        <dsp:cNvPr id="0" name=""/>
        <dsp:cNvSpPr/>
      </dsp:nvSpPr>
      <dsp:spPr>
        <a:xfrm>
          <a:off x="1435478" y="4638360"/>
          <a:ext cx="4759124" cy="124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1" tIns="131601" rIns="131601" bIns="13160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“there were personality clashes within the local group so I didn’t want to attend”,  “I feel that some osteopaths had a sense of superiority over others”, “the local osteopaths have an apathetic attitude” </a:t>
          </a:r>
          <a:endParaRPr lang="en-US" sz="1800" kern="1200" dirty="0"/>
        </a:p>
      </dsp:txBody>
      <dsp:txXfrm>
        <a:off x="1435478" y="4638360"/>
        <a:ext cx="4759124" cy="12434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747B2-87FF-40B2-ABAB-98BBF17A22A0}">
      <dsp:nvSpPr>
        <dsp:cNvPr id="0" name=""/>
        <dsp:cNvSpPr/>
      </dsp:nvSpPr>
      <dsp:spPr>
        <a:xfrm>
          <a:off x="109363" y="692144"/>
          <a:ext cx="833364" cy="8333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FC45B-2AE3-4B25-B315-F7BE4E34FE10}">
      <dsp:nvSpPr>
        <dsp:cNvPr id="0" name=""/>
        <dsp:cNvSpPr/>
      </dsp:nvSpPr>
      <dsp:spPr>
        <a:xfrm>
          <a:off x="284370" y="867150"/>
          <a:ext cx="483351" cy="483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EAE41-9253-4DD4-9362-EDB7D9A98352}">
      <dsp:nvSpPr>
        <dsp:cNvPr id="0" name=""/>
        <dsp:cNvSpPr/>
      </dsp:nvSpPr>
      <dsp:spPr>
        <a:xfrm>
          <a:off x="1121306" y="692144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Time – 52%</a:t>
          </a:r>
        </a:p>
      </dsp:txBody>
      <dsp:txXfrm>
        <a:off x="1121306" y="692144"/>
        <a:ext cx="1964358" cy="833364"/>
      </dsp:txXfrm>
    </dsp:sp>
    <dsp:sp modelId="{4B2DD5A5-2DEB-411B-B372-BB29EDECE63D}">
      <dsp:nvSpPr>
        <dsp:cNvPr id="0" name=""/>
        <dsp:cNvSpPr/>
      </dsp:nvSpPr>
      <dsp:spPr>
        <a:xfrm>
          <a:off x="3427939" y="692144"/>
          <a:ext cx="833364" cy="8333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E2911-5FDB-4133-9A4A-0C7A1BA4042C}">
      <dsp:nvSpPr>
        <dsp:cNvPr id="0" name=""/>
        <dsp:cNvSpPr/>
      </dsp:nvSpPr>
      <dsp:spPr>
        <a:xfrm>
          <a:off x="3602945" y="867150"/>
          <a:ext cx="483351" cy="483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1ABF5-5F17-4A71-B406-579603B71BEC}">
      <dsp:nvSpPr>
        <dsp:cNvPr id="0" name=""/>
        <dsp:cNvSpPr/>
      </dsp:nvSpPr>
      <dsp:spPr>
        <a:xfrm>
          <a:off x="4439881" y="692144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Cost – 71%</a:t>
          </a:r>
        </a:p>
      </dsp:txBody>
      <dsp:txXfrm>
        <a:off x="4439881" y="692144"/>
        <a:ext cx="1964358" cy="833364"/>
      </dsp:txXfrm>
    </dsp:sp>
    <dsp:sp modelId="{41DE6D5F-989A-4663-B726-47255422ED5A}">
      <dsp:nvSpPr>
        <dsp:cNvPr id="0" name=""/>
        <dsp:cNvSpPr/>
      </dsp:nvSpPr>
      <dsp:spPr>
        <a:xfrm>
          <a:off x="109363" y="2526030"/>
          <a:ext cx="833364" cy="8333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E3B71-8EA9-4527-A462-A5C8F6474393}">
      <dsp:nvSpPr>
        <dsp:cNvPr id="0" name=""/>
        <dsp:cNvSpPr/>
      </dsp:nvSpPr>
      <dsp:spPr>
        <a:xfrm>
          <a:off x="284370" y="2701037"/>
          <a:ext cx="483351" cy="483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075A5-2169-46A1-AAB2-117D1DCBA5A9}">
      <dsp:nvSpPr>
        <dsp:cNvPr id="0" name=""/>
        <dsp:cNvSpPr/>
      </dsp:nvSpPr>
      <dsp:spPr>
        <a:xfrm>
          <a:off x="1121306" y="2526030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Availability near to home – 74%</a:t>
          </a:r>
        </a:p>
      </dsp:txBody>
      <dsp:txXfrm>
        <a:off x="1121306" y="2526030"/>
        <a:ext cx="1964358" cy="833364"/>
      </dsp:txXfrm>
    </dsp:sp>
    <dsp:sp modelId="{FA7980A6-D26D-4228-996E-AB02393116E5}">
      <dsp:nvSpPr>
        <dsp:cNvPr id="0" name=""/>
        <dsp:cNvSpPr/>
      </dsp:nvSpPr>
      <dsp:spPr>
        <a:xfrm>
          <a:off x="3427939" y="2526030"/>
          <a:ext cx="833364" cy="8333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590CC-FB18-4D4E-9A55-0B1A6909706B}">
      <dsp:nvSpPr>
        <dsp:cNvPr id="0" name=""/>
        <dsp:cNvSpPr/>
      </dsp:nvSpPr>
      <dsp:spPr>
        <a:xfrm>
          <a:off x="3602945" y="2701037"/>
          <a:ext cx="483351" cy="4833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60860-5653-40F5-9106-A82E4C3E8D5E}">
      <dsp:nvSpPr>
        <dsp:cNvPr id="0" name=""/>
        <dsp:cNvSpPr/>
      </dsp:nvSpPr>
      <dsp:spPr>
        <a:xfrm>
          <a:off x="4439881" y="2526030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Maintaining a work/life balance – 73%</a:t>
          </a:r>
        </a:p>
      </dsp:txBody>
      <dsp:txXfrm>
        <a:off x="4439881" y="2526030"/>
        <a:ext cx="1964358" cy="833364"/>
      </dsp:txXfrm>
    </dsp:sp>
    <dsp:sp modelId="{3E75977A-3C25-4C3B-BE9A-5D94D8D0FB33}">
      <dsp:nvSpPr>
        <dsp:cNvPr id="0" name=""/>
        <dsp:cNvSpPr/>
      </dsp:nvSpPr>
      <dsp:spPr>
        <a:xfrm>
          <a:off x="109363" y="4359917"/>
          <a:ext cx="833364" cy="8333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7DD1F-698C-4666-9019-AD8A41BFBE65}">
      <dsp:nvSpPr>
        <dsp:cNvPr id="0" name=""/>
        <dsp:cNvSpPr/>
      </dsp:nvSpPr>
      <dsp:spPr>
        <a:xfrm>
          <a:off x="284370" y="4534924"/>
          <a:ext cx="483351" cy="48335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09302-BB38-43E7-BFFB-FA3E62EE8DC1}">
      <dsp:nvSpPr>
        <dsp:cNvPr id="0" name=""/>
        <dsp:cNvSpPr/>
      </dsp:nvSpPr>
      <dsp:spPr>
        <a:xfrm>
          <a:off x="1121306" y="4359917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CPD needs to occur outside of clinical time 71%</a:t>
          </a:r>
        </a:p>
      </dsp:txBody>
      <dsp:txXfrm>
        <a:off x="1121306" y="4359917"/>
        <a:ext cx="1964358" cy="8333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89D37-4649-B845-A7FF-B9DD1D63E13C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6085A-8617-0D45-9716-926212E047A1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70% of respondents in the previous 2 years stated they had read a peer reviewed journal</a:t>
          </a:r>
        </a:p>
      </dsp:txBody>
      <dsp:txXfrm>
        <a:off x="0" y="2492"/>
        <a:ext cx="6492875" cy="850069"/>
      </dsp:txXfrm>
    </dsp:sp>
    <dsp:sp modelId="{B0A07581-A351-304C-AA83-0AC6A8C903D8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0EAEA-27C4-9B41-A094-714D2E37BFB7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Male respondents placed less value on CPD than females (SS)</a:t>
          </a:r>
        </a:p>
      </dsp:txBody>
      <dsp:txXfrm>
        <a:off x="0" y="852561"/>
        <a:ext cx="6492875" cy="850069"/>
      </dsp:txXfrm>
    </dsp:sp>
    <dsp:sp modelId="{6A4870E0-0C6E-FB46-876E-2FC525F1659E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2B67D-E6BB-4F4E-A727-5352B60F5F0D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79% not been involved in organising a peer group meeting in the previous two years</a:t>
          </a:r>
        </a:p>
      </dsp:txBody>
      <dsp:txXfrm>
        <a:off x="0" y="1702630"/>
        <a:ext cx="6492875" cy="850069"/>
      </dsp:txXfrm>
    </dsp:sp>
    <dsp:sp modelId="{A3DBC701-5D7A-9C47-B416-B38820F67D7F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0CF79-ACFE-0E44-9932-EE082C5E21BE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Male respondents spend more time in clinic than females (SS)</a:t>
          </a:r>
        </a:p>
      </dsp:txBody>
      <dsp:txXfrm>
        <a:off x="0" y="2552699"/>
        <a:ext cx="6492875" cy="850069"/>
      </dsp:txXfrm>
    </dsp:sp>
    <dsp:sp modelId="{31EA285C-CE34-4F41-B0E5-A297DA2D22F3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CC560-ABB3-DF45-A764-23E8CC06990C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Those spending more time in clinic spend more money on CPD (SS)</a:t>
          </a:r>
        </a:p>
      </dsp:txBody>
      <dsp:txXfrm>
        <a:off x="0" y="3402769"/>
        <a:ext cx="6492875" cy="850069"/>
      </dsp:txXfrm>
    </dsp:sp>
    <dsp:sp modelId="{EDE4BF7B-E8BD-D144-8B6D-27750649EC3A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9C1EB-B591-1D44-815E-9517108553D4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Male respondents attended more peer group meetings than females</a:t>
          </a:r>
        </a:p>
      </dsp:txBody>
      <dsp:txXfrm>
        <a:off x="0" y="4252838"/>
        <a:ext cx="6492875" cy="85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6DE78-7046-9947-8768-DC8177EA47B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05DB4-97CE-F246-9503-D7A77AB88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5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A6545-DD38-614C-8343-92115959F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57B8B-6A8E-374B-86F0-5F89EAF2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37CF7-F3B8-4446-A19C-D012382A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B396-378F-CF41-954E-E395D93C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A68-41D1-1F40-9986-A3056E12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1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44C7-8251-9542-A1B9-9E0A5E58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29CFF-7F30-C94A-BD79-8A5D11284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7BCBF-21A1-A147-905F-9D2E640E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1805-E1F7-8D4A-9613-EAA312E2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1594-C990-A444-B385-DDB2A6CB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1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DEED9-906B-1F4C-BDA9-40475FD01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D1764-B210-064E-A88B-E5471CA0A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3AB3C-9943-A746-BEE1-FA0F3241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04229-C1D4-0C46-9B40-6C2DDE95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5445-14F2-864F-AA7D-40654EC2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5F80-F4A6-214C-80AD-90A96FF2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9433-1EDE-C046-A6BE-46896D39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AF71-0946-5340-993F-524958D3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5B399-1EF0-4A49-86CA-8D6A309B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8BD7-1224-BE48-964E-7497069C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503F-5FA7-284F-B372-1F1B385D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0A3B-52FD-904B-B301-2CC9B9FEF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11B9D-2C3F-8E4A-BC1C-0E7836B9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CD67C-C295-6841-BDAA-35754066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4F4ED-6F0D-8C45-8CD6-EF76C6B1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5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F952-F2E6-6D41-A845-7731AEC7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C01E-614F-9A48-A1CB-ED1069E18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5C7E8-4D7E-784F-B317-0EFAC9FB9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EDACE-B320-3D4C-A4A0-237EB519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B4DC2-92AD-0E43-9E2E-D60F2648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BC227-2CB6-AC44-884D-8BAC893D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DEEE-8F21-5642-B67C-AB3CFFFF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5B047-34BF-9149-9F7A-84C840ACB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E519E-7D67-4A44-A065-DE1636508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2579D-22FF-7B40-A1A8-5393BB7A7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9F90C-F33E-4A41-AB3F-9D0FAF16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FB45AF-5352-BE48-8BE5-6BE1AE06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043EA-2418-2D4C-AD31-74492453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7D7F6-86D8-0C41-9BB1-56A1ED9C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BE2B-E44D-384E-B39A-256C8A7DD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483BC-688A-7242-870A-658674D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98F23-4DB0-AD49-BC1F-44317522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31080-ED38-8048-A71B-2BF2B498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635EF-047B-E44C-8451-6BF98413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0153A-462F-3C48-913C-8FCB599E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1D688-C993-F24E-AF15-E87F91C3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B3BE-4C6B-2943-AE88-8D759423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A3B7-57FF-9647-91A6-F0C58DD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02D11-00AB-254F-952F-6739FC946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3C00F-95E1-1641-8EBD-3F907486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5C789-262E-BA41-8C96-8CEE6B6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EC8C7-A7E5-9045-841D-4457739C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9AAE-7C17-2F41-8A5D-C9005CC8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DA986-7B0E-C24D-8D5B-173C2C42D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8167C-8073-CD4B-ABB1-60E653712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9DD79-3D46-5F47-88F8-6E6B9D7E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F21F5-0799-3C42-B9A5-BE8548B4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6DC5F-CBFE-5442-81E8-A9755A9B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A75E2-C660-7745-A111-6A5533A7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B17D2-2D09-8A46-983F-4267951C4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6D57A-96E1-0E4D-B1EE-202B0FB12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7A61-FB6B-F54C-845D-62C8FD626625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857FC-21C9-994E-9D04-B1303C690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4DE8-AB9B-FA4A-B7F4-4250F006C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4F48-DD74-D84C-86A0-2B497FC0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36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820398-BF29-2341-AAA6-D7898F85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94" y="171449"/>
            <a:ext cx="4577756" cy="64865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Continuing Professional Development and the New Zealand Osteopathic Profession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D6631D5-1593-4A4D-AA8A-46DC5AA38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9967" y="171448"/>
            <a:ext cx="6462583" cy="657534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429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199F71-0C7E-D34A-8DE0-A42E5719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sz="4100" dirty="0">
                <a:solidFill>
                  <a:srgbClr val="FFFFFF"/>
                </a:solidFill>
              </a:rPr>
              <a:t>What osteopaths stated was the perceived benefit of completing CPD</a:t>
            </a:r>
            <a:br>
              <a:rPr lang="en-GB" sz="4100" dirty="0">
                <a:solidFill>
                  <a:srgbClr val="FFFFFF"/>
                </a:solidFill>
              </a:rPr>
            </a:br>
            <a:endParaRPr lang="en-US" sz="4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3BF9AC-09E1-4256-A30F-D3247E4E4A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01811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10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0C2B4B-EDF2-5F40-A33C-EC6BAB63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NZ" sz="4000">
                <a:solidFill>
                  <a:srgbClr val="FFFFFF"/>
                </a:solidFill>
              </a:rPr>
              <a:t>Perceived benefits of CPD completion 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8779E6-15FF-7746-976C-D52A1C474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586047"/>
              </p:ext>
            </p:extLst>
          </p:nvPr>
        </p:nvGraphicFramePr>
        <p:xfrm>
          <a:off x="5010150" y="200025"/>
          <a:ext cx="7048500" cy="598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9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001C54-BA0D-FE45-9AA5-E47BBC88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FFF"/>
                </a:solidFill>
              </a:rPr>
              <a:t>Frequency of attendance at peer group meetings in the previous two years, </a:t>
            </a:r>
            <a:r>
              <a:rPr lang="en-GB" sz="2000" b="1" dirty="0">
                <a:solidFill>
                  <a:srgbClr val="FFFFFF"/>
                </a:solidFill>
              </a:rPr>
              <a:t>(with 59% of respondents stating they had an active peer group in their region)</a:t>
            </a:r>
            <a:br>
              <a:rPr lang="en-NZ" sz="4000" b="1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ECD3A9-8D2D-AE46-9735-D44AFE78F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3303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419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5BF588-1C05-4F40-9F80-E7DCCCC5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Benefits from peer group attendance </a:t>
            </a:r>
            <a:r>
              <a:rPr lang="en-US" sz="1600" dirty="0">
                <a:solidFill>
                  <a:srgbClr val="FFFFFF"/>
                </a:solidFill>
              </a:rPr>
              <a:t>(7)(8)(9)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143E15-C8A1-AB43-A82D-6CC0ACD459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89208"/>
              </p:ext>
            </p:extLst>
          </p:nvPr>
        </p:nvGraphicFramePr>
        <p:xfrm>
          <a:off x="1036320" y="2628900"/>
          <a:ext cx="10119362" cy="362902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63928">
                  <a:extLst>
                    <a:ext uri="{9D8B030D-6E8A-4147-A177-3AD203B41FA5}">
                      <a16:colId xmlns:a16="http://schemas.microsoft.com/office/drawing/2014/main" val="1671972585"/>
                    </a:ext>
                  </a:extLst>
                </a:gridCol>
                <a:gridCol w="2584328">
                  <a:extLst>
                    <a:ext uri="{9D8B030D-6E8A-4147-A177-3AD203B41FA5}">
                      <a16:colId xmlns:a16="http://schemas.microsoft.com/office/drawing/2014/main" val="2385344466"/>
                    </a:ext>
                  </a:extLst>
                </a:gridCol>
                <a:gridCol w="2588119">
                  <a:extLst>
                    <a:ext uri="{9D8B030D-6E8A-4147-A177-3AD203B41FA5}">
                      <a16:colId xmlns:a16="http://schemas.microsoft.com/office/drawing/2014/main" val="2696861290"/>
                    </a:ext>
                  </a:extLst>
                </a:gridCol>
                <a:gridCol w="2282987">
                  <a:extLst>
                    <a:ext uri="{9D8B030D-6E8A-4147-A177-3AD203B41FA5}">
                      <a16:colId xmlns:a16="http://schemas.microsoft.com/office/drawing/2014/main" val="3328636392"/>
                    </a:ext>
                  </a:extLst>
                </a:gridCol>
              </a:tblGrid>
              <a:tr h="67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Perceived benefits of attending peer group meetings 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Definitely/probably of benefit 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Might/might not be of benefit 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Probably/definitely not of benefit 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extLst>
                  <a:ext uri="{0D108BD9-81ED-4DB2-BD59-A6C34878D82A}">
                    <a16:rowId xmlns:a16="http://schemas.microsoft.com/office/drawing/2014/main" val="217775546"/>
                  </a:ext>
                </a:extLst>
              </a:tr>
              <a:tr h="984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 peer group meeting attendance beneficial to your clinical practice n=279 (91%) 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n=191 (68%)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n=63 (22%)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n=21 (7%)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extLst>
                  <a:ext uri="{0D108BD9-81ED-4DB2-BD59-A6C34878D82A}">
                    <a16:rowId xmlns:a16="http://schemas.microsoft.com/office/drawing/2014/main" val="3747072112"/>
                  </a:ext>
                </a:extLst>
              </a:tr>
              <a:tr h="984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Attendance at peer group meetings provides collegial support n=279 (91%)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n=219 (78%)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n=43 (15%)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n=17 (6%)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extLst>
                  <a:ext uri="{0D108BD9-81ED-4DB2-BD59-A6C34878D82A}">
                    <a16:rowId xmlns:a16="http://schemas.microsoft.com/office/drawing/2014/main" val="2235611923"/>
                  </a:ext>
                </a:extLst>
              </a:tr>
              <a:tr h="984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Attendance at peer group meetings adds new skills and knowledge n=280 (91%)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n=181 (64%)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n=77 (27%)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n=22 (7%)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874" marR="81874" marT="0" marB="0"/>
                </a:tc>
                <a:extLst>
                  <a:ext uri="{0D108BD9-81ED-4DB2-BD59-A6C34878D82A}">
                    <a16:rowId xmlns:a16="http://schemas.microsoft.com/office/drawing/2014/main" val="523363546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92619-A371-1846-AE0F-2756BE7A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(7)This finding is consistent with the finding of </a:t>
            </a:r>
            <a:r>
              <a:rPr lang="en-US" dirty="0" err="1"/>
              <a:t>MacVicar</a:t>
            </a:r>
            <a:r>
              <a:rPr lang="en-US" dirty="0"/>
              <a:t> et al., 2006. (8)</a:t>
            </a:r>
            <a:r>
              <a:rPr lang="en-NZ" dirty="0"/>
              <a:t>Kelly (2007) (9)Merriman (2003)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8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3BFEEA-749D-514F-8B20-6A549A13A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Gender differences and peer group attendance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16F58A-B1AB-084A-94F5-06906C728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738629"/>
              </p:ext>
            </p:extLst>
          </p:nvPr>
        </p:nvGraphicFramePr>
        <p:xfrm>
          <a:off x="1036320" y="3038923"/>
          <a:ext cx="10119361" cy="2853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3388">
                  <a:extLst>
                    <a:ext uri="{9D8B030D-6E8A-4147-A177-3AD203B41FA5}">
                      <a16:colId xmlns:a16="http://schemas.microsoft.com/office/drawing/2014/main" val="3687732995"/>
                    </a:ext>
                  </a:extLst>
                </a:gridCol>
                <a:gridCol w="1034617">
                  <a:extLst>
                    <a:ext uri="{9D8B030D-6E8A-4147-A177-3AD203B41FA5}">
                      <a16:colId xmlns:a16="http://schemas.microsoft.com/office/drawing/2014/main" val="740628791"/>
                    </a:ext>
                  </a:extLst>
                </a:gridCol>
                <a:gridCol w="1371204">
                  <a:extLst>
                    <a:ext uri="{9D8B030D-6E8A-4147-A177-3AD203B41FA5}">
                      <a16:colId xmlns:a16="http://schemas.microsoft.com/office/drawing/2014/main" val="182283678"/>
                    </a:ext>
                  </a:extLst>
                </a:gridCol>
                <a:gridCol w="1050152">
                  <a:extLst>
                    <a:ext uri="{9D8B030D-6E8A-4147-A177-3AD203B41FA5}">
                      <a16:colId xmlns:a16="http://schemas.microsoft.com/office/drawing/2014/main" val="2023623652"/>
                    </a:ext>
                  </a:extLst>
                </a:gridCol>
              </a:tblGrid>
              <a:tr h="4076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Peer group meetings attended in the previous 24 months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Count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 </a:t>
                      </a:r>
                      <a:endParaRPr lang="en-NZ" sz="23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Total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1480697227"/>
                  </a:ext>
                </a:extLst>
              </a:tr>
              <a:tr h="407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Male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Female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54788"/>
                  </a:ext>
                </a:extLst>
              </a:tr>
              <a:tr h="4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None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38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65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103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1428196119"/>
                  </a:ext>
                </a:extLst>
              </a:tr>
              <a:tr h="4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1-3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56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39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96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87304089"/>
                  </a:ext>
                </a:extLst>
              </a:tr>
              <a:tr h="4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4-6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23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12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35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1186407690"/>
                  </a:ext>
                </a:extLst>
              </a:tr>
              <a:tr h="4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7 plus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15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19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34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3724249015"/>
                  </a:ext>
                </a:extLst>
              </a:tr>
              <a:tr h="4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Total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132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135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</a:rPr>
                        <a:t>268</a:t>
                      </a:r>
                      <a:endParaRPr lang="en-NZ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1850" marR="111850" marT="0" marB="0"/>
                </a:tc>
                <a:extLst>
                  <a:ext uri="{0D108BD9-81ED-4DB2-BD59-A6C34878D82A}">
                    <a16:rowId xmlns:a16="http://schemas.microsoft.com/office/drawing/2014/main" val="290675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0CC797-B28E-1C4E-9220-46235192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Peer group meetings – what would make them more accessible???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Free text allowed for respondents to expand on this question, this information was collated into themes – key comments were </a:t>
            </a:r>
            <a:r>
              <a:rPr lang="en-US" sz="2400" dirty="0">
                <a:solidFill>
                  <a:srgbClr val="FFFFFF"/>
                </a:solidFill>
              </a:rPr>
              <a:t>-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FB8895-5368-489F-80E9-54C163515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2914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447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4A823C-E1BB-FE4F-84C9-A97BE0D6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Preferred CPD activity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4E71BD-4A88-6741-9359-C751377E2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959887"/>
              </p:ext>
            </p:extLst>
          </p:nvPr>
        </p:nvGraphicFramePr>
        <p:xfrm>
          <a:off x="4850405" y="385763"/>
          <a:ext cx="6806575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08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83D982-0D37-9D4D-B745-E0A7131A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Conference attendance in the previous two years</a:t>
            </a:r>
          </a:p>
        </p:txBody>
      </p:sp>
      <p:graphicFrame>
        <p:nvGraphicFramePr>
          <p:cNvPr id="4" name="Content Placeholder 3" title="Osteopathic conference ">
            <a:extLst>
              <a:ext uri="{FF2B5EF4-FFF2-40B4-BE49-F238E27FC236}">
                <a16:creationId xmlns:a16="http://schemas.microsoft.com/office/drawing/2014/main" id="{6FC3CB86-7E9F-FB44-94F9-7560CB03F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70515"/>
              </p:ext>
            </p:extLst>
          </p:nvPr>
        </p:nvGraphicFramePr>
        <p:xfrm>
          <a:off x="4850406" y="500063"/>
          <a:ext cx="7022508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14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0BEFE-8B19-854B-85B5-74DA87E5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barriers do osteopaths experience in accessing CPD?</a:t>
            </a:r>
            <a:br>
              <a:rPr lang="en-GB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2C907B-2F43-4ABF-AA3B-594D98565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6869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210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C71978-B9B2-564D-9858-E1D04FBD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 few interesting findings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D7BD9F-C908-49A5-8CD5-4ED65BA58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5754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83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847D9A-B079-A342-8695-2F5D5578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Research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2302-2517-4549-861A-E9A047C7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816" y="228599"/>
            <a:ext cx="5709842" cy="63150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The aim of this research was to investigate the beliefs and understanding of the New Zealand osteopathic profession in relation to CPD, specifically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 How and why do osteopaths decided what CPD to undertake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 What osteopaths saw as the perceived benefit of completing CPD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 Whether osteopaths experienced any barriers in accessing CPD</a:t>
            </a:r>
          </a:p>
          <a:p>
            <a:pPr lvl="1"/>
            <a:endParaRPr lang="en-GB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The </a:t>
            </a:r>
            <a:r>
              <a:rPr lang="en-NZ" sz="2000" dirty="0">
                <a:solidFill>
                  <a:srgbClr val="000000"/>
                </a:solidFill>
              </a:rPr>
              <a:t>survey was sent to 632 registered osteopaths, 67% of osteopaths holding an APC completed the survey. General demographic information was also collected.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3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9B5F77-1360-2841-B189-A2FF2229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sz="3700" dirty="0">
                <a:solidFill>
                  <a:srgbClr val="FFFFFF"/>
                </a:solidFill>
              </a:rPr>
              <a:t>Competency based medical education (CBME) – next steps?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77E71-A5AA-1847-9882-CB6956CE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963" y="428625"/>
            <a:ext cx="6643687" cy="62293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1900" dirty="0">
                <a:solidFill>
                  <a:srgbClr val="000000"/>
                </a:solidFill>
              </a:rPr>
              <a:t>The development of CBME has arisen in part as a result of the poor relationship between CPD undertaken and improvements in quality of care. CBME has a number of characteristics not always found within traditional CPD activities;</a:t>
            </a:r>
          </a:p>
          <a:p>
            <a:pPr lvl="0"/>
            <a:r>
              <a:rPr lang="en-GB" sz="1900" dirty="0">
                <a:solidFill>
                  <a:srgbClr val="000000"/>
                </a:solidFill>
              </a:rPr>
              <a:t>A dynamic process, ensuring practitioners progress in competence to attain expertise within a defined practice context</a:t>
            </a:r>
            <a:endParaRPr lang="en-NZ" sz="1900" dirty="0">
              <a:solidFill>
                <a:srgbClr val="000000"/>
              </a:solidFill>
            </a:endParaRPr>
          </a:p>
          <a:p>
            <a:pPr lvl="0"/>
            <a:r>
              <a:rPr lang="en-GB" sz="1900" dirty="0">
                <a:solidFill>
                  <a:srgbClr val="000000"/>
                </a:solidFill>
              </a:rPr>
              <a:t>Founded on clear and measurable competencies, with assessment and educational strategies that inform the practitioners life-long learning</a:t>
            </a:r>
            <a:endParaRPr lang="en-NZ" sz="1900" dirty="0">
              <a:solidFill>
                <a:srgbClr val="000000"/>
              </a:solidFill>
            </a:endParaRPr>
          </a:p>
          <a:p>
            <a:pPr lvl="0"/>
            <a:r>
              <a:rPr lang="en-GB" sz="1900" dirty="0">
                <a:solidFill>
                  <a:srgbClr val="000000"/>
                </a:solidFill>
              </a:rPr>
              <a:t>Enabled by learning competencies to ensure practitioners engage in a self-reflective process</a:t>
            </a:r>
            <a:endParaRPr lang="en-NZ" sz="1900" dirty="0">
              <a:solidFill>
                <a:srgbClr val="000000"/>
              </a:solidFill>
            </a:endParaRPr>
          </a:p>
          <a:p>
            <a:pPr lvl="0"/>
            <a:r>
              <a:rPr lang="en-GB" sz="1900" dirty="0">
                <a:solidFill>
                  <a:srgbClr val="000000"/>
                </a:solidFill>
              </a:rPr>
              <a:t>Addresses CPD limitations due to the focus CBME has on competencies that improve practitioner performance, patient care and patient safety</a:t>
            </a:r>
            <a:endParaRPr lang="en-NZ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NZ" sz="1900" dirty="0">
                <a:solidFill>
                  <a:srgbClr val="000000"/>
                </a:solidFill>
              </a:rPr>
              <a:t>  </a:t>
            </a: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73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D9F13-77A0-FB43-8FC0-C2C04645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References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2BC3E-2BBC-D044-97B0-7B7EB5117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42912"/>
            <a:ext cx="6682568" cy="595788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100" dirty="0"/>
              <a:t>Ryan, J. (2003). Continuous professional development along the continuum of lifelong learning. </a:t>
            </a:r>
            <a:r>
              <a:rPr lang="en-GB" sz="1100" i="1" dirty="0"/>
              <a:t>Nurse Education Today</a:t>
            </a:r>
            <a:r>
              <a:rPr lang="en-GB" sz="1100" dirty="0"/>
              <a:t>, </a:t>
            </a:r>
            <a:r>
              <a:rPr lang="en-GB" sz="1100" i="1" dirty="0"/>
              <a:t>23</a:t>
            </a:r>
            <a:r>
              <a:rPr lang="en-GB" sz="1100" dirty="0"/>
              <a:t>(7), 498-508.</a:t>
            </a: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GB" sz="1100" dirty="0" err="1"/>
              <a:t>Tassone</a:t>
            </a:r>
            <a:r>
              <a:rPr lang="en-GB" sz="1100" dirty="0"/>
              <a:t>, M., &amp; Heck, C. (1997). Motivational orientations of allied health care professionals participating in continuing education. </a:t>
            </a:r>
            <a:r>
              <a:rPr lang="en-GB" sz="1100" i="1" dirty="0"/>
              <a:t>Journal of Continuing Education in the Health Professions</a:t>
            </a:r>
            <a:r>
              <a:rPr lang="en-GB" sz="1100" dirty="0"/>
              <a:t>, </a:t>
            </a:r>
            <a:r>
              <a:rPr lang="en-GB" sz="1100" i="1" dirty="0"/>
              <a:t>17</a:t>
            </a:r>
            <a:r>
              <a:rPr lang="en-GB" sz="1100" dirty="0"/>
              <a:t>(2), 97-105.</a:t>
            </a:r>
            <a:r>
              <a:rPr lang="en-NZ" sz="11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00" dirty="0"/>
              <a:t>Landers, M., McWhorter, J., Krum, L., &amp; </a:t>
            </a:r>
            <a:r>
              <a:rPr lang="en-GB" sz="1100" dirty="0" err="1"/>
              <a:t>Glovinsky</a:t>
            </a:r>
            <a:r>
              <a:rPr lang="en-GB" sz="1100" dirty="0"/>
              <a:t>, D. (2005). Mandatory continuing education in physical therapy: survey of physical therapists in states with and states without a mandate. </a:t>
            </a:r>
            <a:r>
              <a:rPr lang="en-GB" sz="1100" i="1" dirty="0"/>
              <a:t>Physical Therapy</a:t>
            </a:r>
            <a:r>
              <a:rPr lang="en-GB" sz="1100" dirty="0"/>
              <a:t>, </a:t>
            </a:r>
            <a:r>
              <a:rPr lang="en-GB" sz="1100" i="1" dirty="0"/>
              <a:t>85</a:t>
            </a:r>
            <a:r>
              <a:rPr lang="en-GB" sz="1100" dirty="0"/>
              <a:t>(9), 861-871.</a:t>
            </a:r>
            <a:r>
              <a:rPr lang="en-NZ" sz="11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00" dirty="0"/>
              <a:t>Ahuja, D. (2011). Continuing Professional Development within Physiotherapy: A special perspective. </a:t>
            </a:r>
            <a:r>
              <a:rPr lang="en-GB" sz="1100" i="1" dirty="0"/>
              <a:t>Journal of Physical Therapy</a:t>
            </a:r>
            <a:r>
              <a:rPr lang="en-GB" sz="1100" dirty="0"/>
              <a:t>, </a:t>
            </a:r>
            <a:r>
              <a:rPr lang="en-GB" sz="1100" i="1" dirty="0"/>
              <a:t>3</a:t>
            </a:r>
            <a:r>
              <a:rPr lang="en-GB" sz="1100" dirty="0"/>
              <a:t>(1), 4-8.</a:t>
            </a:r>
            <a:endParaRPr lang="en-NZ" sz="1100" dirty="0"/>
          </a:p>
          <a:p>
            <a:pPr marL="514350" indent="-514350">
              <a:buFont typeface="+mj-lt"/>
              <a:buAutoNum type="arabicPeriod"/>
            </a:pPr>
            <a:r>
              <a:rPr lang="en-GB" sz="1100" dirty="0"/>
              <a:t>Phillips, S. (2010). Does hands-on CME in </a:t>
            </a:r>
            <a:r>
              <a:rPr lang="en-GB" sz="1100" dirty="0" err="1"/>
              <a:t>gynecological</a:t>
            </a:r>
            <a:r>
              <a:rPr lang="en-GB" sz="1100" dirty="0"/>
              <a:t> procedures alter clinical practice? </a:t>
            </a:r>
            <a:r>
              <a:rPr lang="en-GB" sz="1100" i="1" dirty="0"/>
              <a:t>Medical Teacher</a:t>
            </a:r>
            <a:r>
              <a:rPr lang="en-GB" sz="1100" dirty="0"/>
              <a:t>, </a:t>
            </a:r>
            <a:r>
              <a:rPr lang="en-GB" sz="1100" i="1" dirty="0"/>
              <a:t>32</a:t>
            </a:r>
            <a:r>
              <a:rPr lang="en-GB" sz="1100" dirty="0"/>
              <a:t>(3), 259-261.</a:t>
            </a: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GB" sz="1100" dirty="0" err="1"/>
              <a:t>Forsetlund</a:t>
            </a:r>
            <a:r>
              <a:rPr lang="en-GB" sz="1100" dirty="0"/>
              <a:t>, L., Bjorndal, A., </a:t>
            </a:r>
            <a:r>
              <a:rPr lang="en-GB" sz="1100" dirty="0" err="1"/>
              <a:t>Rashidian</a:t>
            </a:r>
            <a:r>
              <a:rPr lang="en-GB" sz="1100" dirty="0"/>
              <a:t>, A., </a:t>
            </a:r>
            <a:r>
              <a:rPr lang="en-GB" sz="1100" dirty="0" err="1"/>
              <a:t>Jamtvedt</a:t>
            </a:r>
            <a:r>
              <a:rPr lang="en-GB" sz="1100" dirty="0"/>
              <a:t>, G., O’Brien, M., Wolf, F., . . . </a:t>
            </a:r>
            <a:r>
              <a:rPr lang="en-GB" sz="1100" dirty="0" err="1"/>
              <a:t>Oxman</a:t>
            </a:r>
            <a:r>
              <a:rPr lang="en-GB" sz="1100" dirty="0"/>
              <a:t>, A. D. (2009). Continuing education meetings and workshops: effects on professional practice and health care outcomes. Retrieved from https://</a:t>
            </a:r>
            <a:r>
              <a:rPr lang="en-GB" sz="1100" dirty="0" err="1"/>
              <a:t>www.cochranelibrary.com</a:t>
            </a:r>
            <a:r>
              <a:rPr lang="en-GB" sz="1100" dirty="0"/>
              <a:t>/</a:t>
            </a:r>
            <a:r>
              <a:rPr lang="en-GB" sz="1100" dirty="0" err="1"/>
              <a:t>cdsr</a:t>
            </a:r>
            <a:r>
              <a:rPr lang="en-GB" sz="1100" dirty="0"/>
              <a:t>/</a:t>
            </a:r>
            <a:r>
              <a:rPr lang="en-GB" sz="1100" dirty="0" err="1"/>
              <a:t>doi</a:t>
            </a:r>
            <a:r>
              <a:rPr lang="en-GB" sz="1100" dirty="0"/>
              <a:t>/10.1002/14651858.CD003030.pub2/full</a:t>
            </a: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GB" sz="1100" dirty="0" err="1"/>
              <a:t>MacVicar</a:t>
            </a:r>
            <a:r>
              <a:rPr lang="en-GB" sz="1100" dirty="0"/>
              <a:t>, R., Cunningham, D., Cassidy, J., </a:t>
            </a:r>
            <a:r>
              <a:rPr lang="en-GB" sz="1100" dirty="0" err="1"/>
              <a:t>McCalister</a:t>
            </a:r>
            <a:r>
              <a:rPr lang="en-GB" sz="1100" dirty="0"/>
              <a:t>, P., O’Rourke, J., Kelly, D. (2006). Applying evidence in practice through small group learning: A Scottish pilot of a Canadian programme. </a:t>
            </a:r>
            <a:r>
              <a:rPr lang="en-GB" sz="1100" i="1" dirty="0"/>
              <a:t>Education for Primary Care</a:t>
            </a:r>
            <a:r>
              <a:rPr lang="en-GB" sz="1100" dirty="0"/>
              <a:t>, </a:t>
            </a:r>
            <a:r>
              <a:rPr lang="en-GB" sz="1100" i="1" dirty="0"/>
              <a:t>17</a:t>
            </a:r>
            <a:r>
              <a:rPr lang="en-GB" sz="1100" dirty="0"/>
              <a:t>(5), 465-472.</a:t>
            </a: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GB" sz="1100" dirty="0"/>
              <a:t>Kelly, D., Cunningham, D. E., </a:t>
            </a:r>
            <a:r>
              <a:rPr lang="en-GB" sz="1100" dirty="0" err="1"/>
              <a:t>McCalister</a:t>
            </a:r>
            <a:r>
              <a:rPr lang="en-GB" sz="1100" dirty="0"/>
              <a:t>, P., Cassidy, J., &amp; </a:t>
            </a:r>
            <a:r>
              <a:rPr lang="en-GB" sz="1100" dirty="0" err="1"/>
              <a:t>MacVicar</a:t>
            </a:r>
            <a:r>
              <a:rPr lang="en-GB" sz="1100" dirty="0"/>
              <a:t>, R. (2007). Applying evidence in practice through small-group learning: a qualitative exploration of success. </a:t>
            </a:r>
            <a:r>
              <a:rPr lang="en-GB" sz="1100" i="1" dirty="0"/>
              <a:t>Quality in Primary Care</a:t>
            </a:r>
            <a:r>
              <a:rPr lang="en-GB" sz="1100" dirty="0"/>
              <a:t>, </a:t>
            </a:r>
            <a:r>
              <a:rPr lang="en-GB" sz="1100" i="1" dirty="0"/>
              <a:t>15</a:t>
            </a:r>
            <a:r>
              <a:rPr lang="en-GB" sz="1100" dirty="0"/>
              <a:t>(2), 93-99.</a:t>
            </a:r>
            <a:r>
              <a:rPr lang="en-NZ" sz="11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00" dirty="0"/>
              <a:t>Merriman, H. (2003). Clinical governance for primary care teams: how useful is a learning set for individuals from different teams? </a:t>
            </a:r>
            <a:r>
              <a:rPr lang="en-GB" sz="1100" i="1" dirty="0"/>
              <a:t>Education for Primary Care</a:t>
            </a:r>
            <a:r>
              <a:rPr lang="en-GB" sz="1100" dirty="0"/>
              <a:t>, </a:t>
            </a:r>
            <a:r>
              <a:rPr lang="en-GB" sz="1100" i="1" dirty="0"/>
              <a:t>14</a:t>
            </a:r>
            <a:r>
              <a:rPr lang="en-GB" sz="1100" dirty="0"/>
              <a:t>(2), 189-201.</a:t>
            </a:r>
            <a:endParaRPr lang="en-NZ" sz="1100" dirty="0"/>
          </a:p>
          <a:p>
            <a:pPr marL="514350" indent="-514350">
              <a:buFont typeface="+mj-lt"/>
              <a:buAutoNum type="arabicPeriod"/>
            </a:pPr>
            <a:endParaRPr lang="en-US" sz="1100" dirty="0"/>
          </a:p>
          <a:p>
            <a:pPr marL="514350" indent="-514350">
              <a:buFont typeface="+mj-lt"/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2624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A0EDD8-921A-BA4F-A8DA-0798DFEF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Demographic information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AE750D1F-6DF3-43CB-8475-3ED015216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81705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61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29702DC-1008-6F4F-8D00-CF32BBEC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Country of training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ACAA64-3DD7-6648-A69E-DB85B8AB679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0603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81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0E3FF2-3F94-8642-9199-30FFA5163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NZ" sz="3700">
                <a:solidFill>
                  <a:srgbClr val="FFFFFF"/>
                </a:solidFill>
              </a:rPr>
              <a:t>Geographical location </a:t>
            </a:r>
            <a:endParaRPr lang="en-US" sz="37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7DC284-135D-1744-8CBB-24C24470A0D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22192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99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1FDB7F-1C42-BF48-A638-F0E3ABA2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10279971" cy="1362042"/>
          </a:xfrm>
        </p:spPr>
        <p:txBody>
          <a:bodyPr anchor="b">
            <a:norm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Weekly clinical contact and gender</a:t>
            </a:r>
            <a:br>
              <a:rPr lang="en-NZ" b="1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12192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59D611-B8D7-484B-BDC8-901D0D441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48489"/>
              </p:ext>
            </p:extLst>
          </p:nvPr>
        </p:nvGraphicFramePr>
        <p:xfrm>
          <a:off x="960120" y="2573795"/>
          <a:ext cx="10598467" cy="4027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4031">
                  <a:extLst>
                    <a:ext uri="{9D8B030D-6E8A-4147-A177-3AD203B41FA5}">
                      <a16:colId xmlns:a16="http://schemas.microsoft.com/office/drawing/2014/main" val="2425230980"/>
                    </a:ext>
                  </a:extLst>
                </a:gridCol>
                <a:gridCol w="2692425">
                  <a:extLst>
                    <a:ext uri="{9D8B030D-6E8A-4147-A177-3AD203B41FA5}">
                      <a16:colId xmlns:a16="http://schemas.microsoft.com/office/drawing/2014/main" val="689610041"/>
                    </a:ext>
                  </a:extLst>
                </a:gridCol>
                <a:gridCol w="2098219">
                  <a:extLst>
                    <a:ext uri="{9D8B030D-6E8A-4147-A177-3AD203B41FA5}">
                      <a16:colId xmlns:a16="http://schemas.microsoft.com/office/drawing/2014/main" val="3234109014"/>
                    </a:ext>
                  </a:extLst>
                </a:gridCol>
                <a:gridCol w="1733792">
                  <a:extLst>
                    <a:ext uri="{9D8B030D-6E8A-4147-A177-3AD203B41FA5}">
                      <a16:colId xmlns:a16="http://schemas.microsoft.com/office/drawing/2014/main" val="998932273"/>
                    </a:ext>
                  </a:extLst>
                </a:gridCol>
              </a:tblGrid>
              <a:tr h="12390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Amount of clinical contact each week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Gender</a:t>
                      </a:r>
                      <a:endParaRPr lang="en-NZ" sz="1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 </a:t>
                      </a:r>
                      <a:endParaRPr lang="en-NZ" sz="1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 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Total</a:t>
                      </a:r>
                      <a:endParaRPr lang="en-NZ" sz="1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n (%)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216949925"/>
                  </a:ext>
                </a:extLst>
              </a:tr>
              <a:tr h="464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Male n (%)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Female n (%)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542262"/>
                  </a:ext>
                </a:extLst>
              </a:tr>
              <a:tr h="464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1 - 9 hours</a:t>
                      </a:r>
                      <a:endParaRPr lang="en-NZ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3 (1%)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14 (5%)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17 (6%)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140628867"/>
                  </a:ext>
                </a:extLst>
              </a:tr>
              <a:tr h="464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10 - 19 hours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14 (5%)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27 (10%)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41 (15%)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559286020"/>
                  </a:ext>
                </a:extLst>
              </a:tr>
              <a:tr h="464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20 - 29 hours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37 (49%)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38 (50%)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75 (28%)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2764610574"/>
                  </a:ext>
                </a:extLst>
              </a:tr>
              <a:tr h="464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30 plus hours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75 (58%)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54 (41%)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129 (49%)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967647508"/>
                  </a:ext>
                </a:extLst>
              </a:tr>
              <a:tr h="464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Total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129 (49%)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133 (50%)</a:t>
                      </a:r>
                      <a:endParaRPr lang="en-NZ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262 (100%)</a:t>
                      </a:r>
                      <a:endParaRPr lang="en-NZ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7719" marR="107719" marT="0" marB="0"/>
                </a:tc>
                <a:extLst>
                  <a:ext uri="{0D108BD9-81ED-4DB2-BD59-A6C34878D82A}">
                    <a16:rowId xmlns:a16="http://schemas.microsoft.com/office/drawing/2014/main" val="2450788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5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D16B0-B2E0-814B-94C3-325811CE0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/>
              <a:t>Influencing factors for osteopaths deciding what CPD to undertake -</a:t>
            </a:r>
            <a:br>
              <a:rPr lang="en-GB" sz="3200" dirty="0"/>
            </a:br>
            <a:r>
              <a:rPr lang="en-GB" sz="3200" dirty="0">
                <a:solidFill>
                  <a:srgbClr val="FFFFFF"/>
                </a:solidFill>
              </a:rPr>
              <a:t>key results</a:t>
            </a:r>
            <a:br>
              <a:rPr lang="en-GB" sz="3200" dirty="0">
                <a:solidFill>
                  <a:srgbClr val="FFFFFF"/>
                </a:solidFill>
              </a:rPr>
            </a:br>
            <a:br>
              <a:rPr lang="en-GB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50F9-4907-AC4A-9517-D15446E38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Internal influencing factors - individual to each respondent</a:t>
            </a:r>
          </a:p>
          <a:p>
            <a:r>
              <a:rPr lang="en-US" sz="2000" dirty="0"/>
              <a:t>Improved KSA’s – 90% (1)</a:t>
            </a:r>
          </a:p>
          <a:p>
            <a:r>
              <a:rPr lang="en-US" sz="2000" dirty="0"/>
              <a:t>Maintain registration – 82%</a:t>
            </a:r>
          </a:p>
          <a:p>
            <a:r>
              <a:rPr lang="en-US" sz="2000" dirty="0"/>
              <a:t>Clinical focus guided CPD chosen – 52%</a:t>
            </a:r>
          </a:p>
          <a:p>
            <a:r>
              <a:rPr lang="en-NZ" sz="2000" dirty="0"/>
              <a:t>91% of respondents completed CPD as it made them feel better prepared for clinical practice</a:t>
            </a:r>
          </a:p>
          <a:p>
            <a:r>
              <a:rPr lang="en-NZ" sz="2000" dirty="0"/>
              <a:t>Business development – 69%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ABF2A-C2CB-234A-977E-AC5D11605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External influencing factors – maintenance of APC</a:t>
            </a:r>
          </a:p>
          <a:p>
            <a:r>
              <a:rPr lang="en-US" sz="2000" dirty="0"/>
              <a:t>Maintain registration – 82% (2)</a:t>
            </a:r>
          </a:p>
          <a:p>
            <a:r>
              <a:rPr lang="en-US" sz="2000" dirty="0"/>
              <a:t>Professional advancement</a:t>
            </a:r>
          </a:p>
          <a:p>
            <a:r>
              <a:rPr lang="en-US" sz="2000" dirty="0"/>
              <a:t>Research shows that mandating CPD increases the amount of time registrants spend doing CPD (3), and maintaining registration is a motivation for CPD completion (4)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64D4-B206-9D4D-AD14-151653A6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7698" y="6356350"/>
            <a:ext cx="5687683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These findings are consistent with those of (1) Ryan (2003)</a:t>
            </a:r>
            <a:r>
              <a:rPr lang="en-NZ" sz="900" dirty="0"/>
              <a:t> (2) </a:t>
            </a:r>
            <a:r>
              <a:rPr lang="en-NZ" sz="900" dirty="0" err="1"/>
              <a:t>Tassone</a:t>
            </a:r>
            <a:r>
              <a:rPr lang="en-NZ" sz="900" dirty="0"/>
              <a:t> &amp; Heck, 1997 </a:t>
            </a:r>
            <a:r>
              <a:rPr lang="en-US" sz="900" dirty="0"/>
              <a:t>. (3)</a:t>
            </a:r>
            <a:r>
              <a:rPr lang="en-NZ" sz="900" dirty="0"/>
              <a:t>Landers et al., 2005; (4) Ahuja, 2011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83235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7C083EC-EBBC-5140-A894-D5FEAC09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Reasons for engaging with CPD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DE55F58-1231-E94E-B6CA-C0B64F03F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039299"/>
              </p:ext>
            </p:extLst>
          </p:nvPr>
        </p:nvGraphicFramePr>
        <p:xfrm>
          <a:off x="5010742" y="471488"/>
          <a:ext cx="7033623" cy="572928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776696">
                  <a:extLst>
                    <a:ext uri="{9D8B030D-6E8A-4147-A177-3AD203B41FA5}">
                      <a16:colId xmlns:a16="http://schemas.microsoft.com/office/drawing/2014/main" val="3833269176"/>
                    </a:ext>
                  </a:extLst>
                </a:gridCol>
                <a:gridCol w="1412766">
                  <a:extLst>
                    <a:ext uri="{9D8B030D-6E8A-4147-A177-3AD203B41FA5}">
                      <a16:colId xmlns:a16="http://schemas.microsoft.com/office/drawing/2014/main" val="3820790601"/>
                    </a:ext>
                  </a:extLst>
                </a:gridCol>
                <a:gridCol w="1425670">
                  <a:extLst>
                    <a:ext uri="{9D8B030D-6E8A-4147-A177-3AD203B41FA5}">
                      <a16:colId xmlns:a16="http://schemas.microsoft.com/office/drawing/2014/main" val="2979929998"/>
                    </a:ext>
                  </a:extLst>
                </a:gridCol>
                <a:gridCol w="1418491">
                  <a:extLst>
                    <a:ext uri="{9D8B030D-6E8A-4147-A177-3AD203B41FA5}">
                      <a16:colId xmlns:a16="http://schemas.microsoft.com/office/drawing/2014/main" val="1941439790"/>
                    </a:ext>
                  </a:extLst>
                </a:gridCol>
              </a:tblGrid>
              <a:tr h="1064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Reasons for engaging in CPD</a:t>
                      </a:r>
                      <a:endParaRPr lang="en-N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n (%) 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Strongly / somewhat agree</a:t>
                      </a:r>
                      <a:endParaRPr lang="en-NZ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 (%)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Neither agree or disagree</a:t>
                      </a:r>
                      <a:endParaRPr lang="en-NZ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Somewhat / strongly disagree</a:t>
                      </a:r>
                      <a:endParaRPr lang="en-NZ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 (%)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2454634417"/>
                  </a:ext>
                </a:extLst>
              </a:tr>
              <a:tr h="557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Maintaining registration </a:t>
                      </a:r>
                      <a:endParaRPr lang="en-NZ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n=284 (92%)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234 (82%)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 (8%)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 (8%)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824991858"/>
                  </a:ext>
                </a:extLst>
              </a:tr>
              <a:tr h="557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My peers expect me to n=274, (89%)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66 (24%)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91 (33%)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117 (42%)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2593993157"/>
                  </a:ext>
                </a:extLst>
              </a:tr>
              <a:tr h="557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The practice I work in requires me to n=273 (89%)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74 (27%)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82 (30%)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117 (42%)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5539651"/>
                  </a:ext>
                </a:extLst>
              </a:tr>
              <a:tr h="811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want to improve my KSA’s in a specific area of practice n=282 (92%)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256 (90%)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 (7%)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 (2%)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4278702812"/>
                  </a:ext>
                </a:extLst>
              </a:tr>
              <a:tr h="557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CPD is crucial to developing my business n=279 (91%)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195 (69%)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52 (18%)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32 (11%)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3678193905"/>
                  </a:ext>
                </a:extLst>
              </a:tr>
              <a:tr h="811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CPD makes me feel better prepared for clinical practice n=281 (91%)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253 (90%)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 (5%)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 (4%)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2184001576"/>
                  </a:ext>
                </a:extLst>
              </a:tr>
              <a:tr h="811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want to improve my weak areas of practice n=280 (91%)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242 (86%)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 (10%)</a:t>
                      </a:r>
                      <a:endParaRPr lang="en-N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 (2%)</a:t>
                      </a:r>
                      <a:endParaRPr lang="en-N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1509" marR="81509" marT="0" marB="0"/>
                </a:tc>
                <a:extLst>
                  <a:ext uri="{0D108BD9-81ED-4DB2-BD59-A6C34878D82A}">
                    <a16:rowId xmlns:a16="http://schemas.microsoft.com/office/drawing/2014/main" val="3313238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24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1C39B1-C8DB-5D48-B9AD-3BAE01CB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714374"/>
            <a:ext cx="9833548" cy="1800225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FFFFFF"/>
                </a:solidFill>
              </a:rPr>
              <a:t>Preference for practical component within CPD – research shows practical aspects of CPD are more likely to have a positive effect on competency and change your practice </a:t>
            </a:r>
            <a:r>
              <a:rPr lang="en-GB" sz="1400" dirty="0">
                <a:solidFill>
                  <a:srgbClr val="FFFFFF"/>
                </a:solidFill>
              </a:rPr>
              <a:t>(5) (6)</a:t>
            </a:r>
            <a:r>
              <a:rPr lang="en-NZ" sz="1400" dirty="0">
                <a:solidFill>
                  <a:srgbClr val="FFFFFF"/>
                </a:solidFill>
              </a:rPr>
              <a:t> </a:t>
            </a:r>
            <a:endParaRPr lang="en-US" sz="14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985FA3-FB78-354C-9358-9C858065A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97447"/>
              </p:ext>
            </p:extLst>
          </p:nvPr>
        </p:nvGraphicFramePr>
        <p:xfrm>
          <a:off x="1220099" y="2899956"/>
          <a:ext cx="9751802" cy="3131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9730">
                  <a:extLst>
                    <a:ext uri="{9D8B030D-6E8A-4147-A177-3AD203B41FA5}">
                      <a16:colId xmlns:a16="http://schemas.microsoft.com/office/drawing/2014/main" val="546160679"/>
                    </a:ext>
                  </a:extLst>
                </a:gridCol>
                <a:gridCol w="3132072">
                  <a:extLst>
                    <a:ext uri="{9D8B030D-6E8A-4147-A177-3AD203B41FA5}">
                      <a16:colId xmlns:a16="http://schemas.microsoft.com/office/drawing/2014/main" val="3537058056"/>
                    </a:ext>
                  </a:extLst>
                </a:gridCol>
              </a:tblGrid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Preference to CPD that has a practical component n=265, (86%)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tc>
                  <a:txBody>
                    <a:bodyPr/>
                    <a:lstStyle/>
                    <a:p>
                      <a:pPr indent="-1651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 (%)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extLst>
                  <a:ext uri="{0D108BD9-81ED-4DB2-BD59-A6C34878D82A}">
                    <a16:rowId xmlns:a16="http://schemas.microsoft.com/office/drawing/2014/main" val="4161234513"/>
                  </a:ext>
                </a:extLst>
              </a:tr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 always/mostly prefer CPD that has a practical component 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tc>
                  <a:txBody>
                    <a:bodyPr/>
                    <a:lstStyle/>
                    <a:p>
                      <a:pPr indent="-1651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n=142 (53%)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extLst>
                  <a:ext uri="{0D108BD9-81ED-4DB2-BD59-A6C34878D82A}">
                    <a16:rowId xmlns:a16="http://schemas.microsoft.com/office/drawing/2014/main" val="2531410787"/>
                  </a:ext>
                </a:extLst>
              </a:tr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About half of the time I prefer CPD that has a practical component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tc>
                  <a:txBody>
                    <a:bodyPr/>
                    <a:lstStyle/>
                    <a:p>
                      <a:pPr indent="-1651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n=65 (24%)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extLst>
                  <a:ext uri="{0D108BD9-81ED-4DB2-BD59-A6C34878D82A}">
                    <a16:rowId xmlns:a16="http://schemas.microsoft.com/office/drawing/2014/main" val="3431351106"/>
                  </a:ext>
                </a:extLst>
              </a:tr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 sometimes/never prefer CPD that has a practical component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tc>
                  <a:txBody>
                    <a:bodyPr/>
                    <a:lstStyle/>
                    <a:p>
                      <a:pPr indent="-1651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n=60 (22%)</a:t>
                      </a:r>
                      <a:endParaRPr lang="en-N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07" marR="102407" marT="0" marB="0"/>
                </a:tc>
                <a:extLst>
                  <a:ext uri="{0D108BD9-81ED-4DB2-BD59-A6C34878D82A}">
                    <a16:rowId xmlns:a16="http://schemas.microsoft.com/office/drawing/2014/main" val="137246496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4740-6752-6D43-80E0-0B750F6D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This finding is consistent with other research, (5)Phillips, 2010, (6)</a:t>
            </a:r>
            <a:r>
              <a:rPr lang="en-NZ" dirty="0" err="1"/>
              <a:t>Forsetlund</a:t>
            </a:r>
            <a:r>
              <a:rPr lang="en-NZ" dirty="0"/>
              <a:t> et al., (2012)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9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1634</Words>
  <Application>Microsoft Macintosh PowerPoint</Application>
  <PresentationFormat>Widescreen</PresentationFormat>
  <Paragraphs>203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Continuing Professional Development and the New Zealand Osteopathic Profession</vt:lpstr>
      <vt:lpstr>Research Aims</vt:lpstr>
      <vt:lpstr>Demographic information</vt:lpstr>
      <vt:lpstr>Country of training</vt:lpstr>
      <vt:lpstr>Geographical location </vt:lpstr>
      <vt:lpstr>Weekly clinical contact and gender </vt:lpstr>
      <vt:lpstr>Influencing factors for osteopaths deciding what CPD to undertake - key results  </vt:lpstr>
      <vt:lpstr>Reasons for engaging with CPD</vt:lpstr>
      <vt:lpstr>Preference for practical component within CPD – research shows practical aspects of CPD are more likely to have a positive effect on competency and change your practice (5) (6) </vt:lpstr>
      <vt:lpstr>What osteopaths stated was the perceived benefit of completing CPD </vt:lpstr>
      <vt:lpstr>Perceived benefits of CPD completion </vt:lpstr>
      <vt:lpstr>Frequency of attendance at peer group meetings in the previous two years, (with 59% of respondents stating they had an active peer group in their region) </vt:lpstr>
      <vt:lpstr>Benefits from peer group attendance (7)(8)(9)</vt:lpstr>
      <vt:lpstr>Gender differences and peer group attendance</vt:lpstr>
      <vt:lpstr>Peer group meetings – what would make them more accessible??? Free text allowed for respondents to expand on this question, this information was collated into themes – key comments were - </vt:lpstr>
      <vt:lpstr>Preferred CPD activity</vt:lpstr>
      <vt:lpstr>Conference attendance in the previous two years</vt:lpstr>
      <vt:lpstr>What barriers do osteopaths experience in accessing CPD? </vt:lpstr>
      <vt:lpstr>A few interesting findings</vt:lpstr>
      <vt:lpstr>Competency based medical education (CBME) – next steps?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Professional Development and the New Zealand Osteopathic Profession</dc:title>
  <dc:creator>Emma Fairs</dc:creator>
  <cp:lastModifiedBy>Emma Fairs</cp:lastModifiedBy>
  <cp:revision>3</cp:revision>
  <dcterms:created xsi:type="dcterms:W3CDTF">2019-09-19T02:10:00Z</dcterms:created>
  <dcterms:modified xsi:type="dcterms:W3CDTF">2019-09-20T20:28:43Z</dcterms:modified>
</cp:coreProperties>
</file>